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6"/>
  </p:notesMasterIdLst>
  <p:sldIdLst>
    <p:sldId id="256" r:id="rId5"/>
    <p:sldId id="269" r:id="rId6"/>
    <p:sldId id="281" r:id="rId7"/>
    <p:sldId id="270" r:id="rId8"/>
    <p:sldId id="280" r:id="rId9"/>
    <p:sldId id="272" r:id="rId10"/>
    <p:sldId id="260" r:id="rId11"/>
    <p:sldId id="276" r:id="rId12"/>
    <p:sldId id="277" r:id="rId13"/>
    <p:sldId id="283" r:id="rId14"/>
    <p:sldId id="262" r:id="rId15"/>
  </p:sldIdLst>
  <p:sldSz cx="9144000" cy="5143500" type="screen16x9"/>
  <p:notesSz cx="6858000" cy="9144000"/>
  <p:defaultTextStyle>
    <a:defPPr>
      <a:defRPr lang="da-DK"/>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bet Bloch-Sørensen" initials="LB" lastIdx="1" clrIdx="0">
    <p:extLst>
      <p:ext uri="{19B8F6BF-5375-455C-9EA6-DF929625EA0E}">
        <p15:presenceInfo xmlns:p15="http://schemas.microsoft.com/office/powerpoint/2012/main" userId="S::lbs@operate.dk::896d70d5-4b23-4101-963d-95c729f2d983" providerId="AD"/>
      </p:ext>
    </p:extLst>
  </p:cmAuthor>
  <p:cmAuthor id="2" name="Britt Wendelboe" initials="BW" lastIdx="12" clrIdx="1">
    <p:extLst>
      <p:ext uri="{19B8F6BF-5375-455C-9EA6-DF929625EA0E}">
        <p15:presenceInfo xmlns:p15="http://schemas.microsoft.com/office/powerpoint/2012/main" userId="S::bw@trygfonden.dk::e5ed79ba-b172-4d33-aae5-b67eea3e3c78" providerId="AD"/>
      </p:ext>
    </p:extLst>
  </p:cmAuthor>
  <p:cmAuthor id="3" name="Jeff Zimmert Foged" initials="JZF" lastIdx="2" clrIdx="2">
    <p:extLst>
      <p:ext uri="{19B8F6BF-5375-455C-9EA6-DF929625EA0E}">
        <p15:presenceInfo xmlns:p15="http://schemas.microsoft.com/office/powerpoint/2012/main" userId="S::jzf@operate.dk::eec77439-9d21-476d-ab56-174fed3f14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97999B"/>
    <a:srgbClr val="E40046"/>
    <a:srgbClr val="B1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48061" autoAdjust="0"/>
  </p:normalViewPr>
  <p:slideViewPr>
    <p:cSldViewPr snapToGrid="0" snapToObjects="1" showGuides="1">
      <p:cViewPr varScale="1">
        <p:scale>
          <a:sx n="102" d="100"/>
          <a:sy n="102" d="100"/>
        </p:scale>
        <p:origin x="3472" y="72"/>
      </p:cViewPr>
      <p:guideLst>
        <p:guide orient="horz" pos="1620"/>
        <p:guide pos="2880"/>
      </p:guideLst>
    </p:cSldViewPr>
  </p:slideViewPr>
  <p:outlineViewPr>
    <p:cViewPr>
      <p:scale>
        <a:sx n="33" d="100"/>
        <a:sy n="33" d="100"/>
      </p:scale>
      <p:origin x="0" y="0"/>
    </p:cViewPr>
  </p:outlin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7670F-85A2-2D4C-BC60-40EBFD92C60E}" type="datetimeFigureOut">
              <a:t>02-08-2023</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21574-0CD6-0445-A1B7-76CFBBBA67D0}" type="slidenum">
              <a:t>‹nr.›</a:t>
            </a:fld>
            <a:endParaRPr lang="da-DK"/>
          </a:p>
        </p:txBody>
      </p:sp>
    </p:spTree>
    <p:extLst>
      <p:ext uri="{BB962C8B-B14F-4D97-AF65-F5344CB8AC3E}">
        <p14:creationId xmlns:p14="http://schemas.microsoft.com/office/powerpoint/2010/main" val="4183822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Dette </a:t>
            </a:r>
            <a:r>
              <a:rPr lang="da-DK" dirty="0" err="1"/>
              <a:t>powerpoint</a:t>
            </a:r>
            <a:r>
              <a:rPr lang="da-DK" dirty="0"/>
              <a:t> er et forslag til, hvordan man kan præsentere samarbejdet mellem Bo Trygt og den udvalgte kommune. Det skal tilpasses den enkelte kommunes behov, tal og specifik information. </a:t>
            </a:r>
          </a:p>
        </p:txBody>
      </p:sp>
      <p:sp>
        <p:nvSpPr>
          <p:cNvPr id="4" name="Pladsholder til slidenummer 3"/>
          <p:cNvSpPr>
            <a:spLocks noGrp="1"/>
          </p:cNvSpPr>
          <p:nvPr>
            <p:ph type="sldNum" sz="quarter" idx="5"/>
          </p:nvPr>
        </p:nvSpPr>
        <p:spPr/>
        <p:txBody>
          <a:bodyPr/>
          <a:lstStyle/>
          <a:p>
            <a:fld id="{58600E27-BD0D-4511-8A33-5FF5B1BCC710}" type="slidenum">
              <a:rPr lang="da-DK" smtClean="0"/>
              <a:t>1</a:t>
            </a:fld>
            <a:endParaRPr lang="da-DK"/>
          </a:p>
        </p:txBody>
      </p:sp>
    </p:spTree>
    <p:extLst>
      <p:ext uri="{BB962C8B-B14F-4D97-AF65-F5344CB8AC3E}">
        <p14:creationId xmlns:p14="http://schemas.microsoft.com/office/powerpoint/2010/main" val="388510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Slideshowet kan være relevant at bruge i forskellige interne processer, men herover ses tre forslag til, hvornår præsentation kan anvendes. Præsentation stammer oprindeligt fra Furesø kommune og opbygningen tager derfor udgangspunkt i, hvordan de valgte at introducere indbrudsforebyggelsesindsatsen for medarbejdere. </a:t>
            </a:r>
          </a:p>
        </p:txBody>
      </p:sp>
      <p:sp>
        <p:nvSpPr>
          <p:cNvPr id="4" name="Pladsholder til slidenummer 3"/>
          <p:cNvSpPr>
            <a:spLocks noGrp="1"/>
          </p:cNvSpPr>
          <p:nvPr>
            <p:ph type="sldNum" sz="quarter" idx="5"/>
          </p:nvPr>
        </p:nvSpPr>
        <p:spPr/>
        <p:txBody>
          <a:bodyPr/>
          <a:lstStyle/>
          <a:p>
            <a:fld id="{58600E27-BD0D-4511-8A33-5FF5B1BCC710}" type="slidenum">
              <a:rPr lang="da-DK" smtClean="0"/>
              <a:t>2</a:t>
            </a:fld>
            <a:endParaRPr lang="da-DK"/>
          </a:p>
        </p:txBody>
      </p:sp>
    </p:spTree>
    <p:extLst>
      <p:ext uri="{BB962C8B-B14F-4D97-AF65-F5344CB8AC3E}">
        <p14:creationId xmlns:p14="http://schemas.microsoft.com/office/powerpoint/2010/main" val="274642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første slide kan anvendes som en introduktion og fyldes ud med aktuelle indbrudstal for kommunen. Det kan også suppleres med landsgennemsnittet, for at sætte det i relation til andre kommuner. </a:t>
            </a:r>
          </a:p>
        </p:txBody>
      </p:sp>
      <p:sp>
        <p:nvSpPr>
          <p:cNvPr id="4" name="Pladsholder til slidenummer 3"/>
          <p:cNvSpPr>
            <a:spLocks noGrp="1"/>
          </p:cNvSpPr>
          <p:nvPr>
            <p:ph type="sldNum" sz="quarter" idx="5"/>
          </p:nvPr>
        </p:nvSpPr>
        <p:spPr/>
        <p:txBody>
          <a:bodyPr/>
          <a:lstStyle/>
          <a:p>
            <a:fld id="{58600E27-BD0D-4511-8A33-5FF5B1BCC710}" type="slidenum">
              <a:rPr lang="da-DK" smtClean="0"/>
              <a:t>4</a:t>
            </a:fld>
            <a:endParaRPr lang="da-DK"/>
          </a:p>
        </p:txBody>
      </p:sp>
    </p:spTree>
    <p:extLst>
      <p:ext uri="{BB962C8B-B14F-4D97-AF65-F5344CB8AC3E}">
        <p14:creationId xmlns:p14="http://schemas.microsoft.com/office/powerpoint/2010/main" val="2250009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På dette slide kan I indsætte jeres lokale målsætning for indbrud, antal aktive nabohjælpere og tryghedsfølelse. Hvis I ikke har lokale tal for tryghed, så kan I benytte: </a:t>
            </a:r>
            <a:r>
              <a:rPr lang="da-DK" sz="1800" dirty="0">
                <a:effectLst/>
                <a:latin typeface="Segoe UI" panose="020B0502040204020203" pitchFamily="34" charset="0"/>
              </a:rPr>
              <a:t>gennemsnitlig er hver 4. dansker utryg og blandt dem der bor i nabolag, hvor man føler sig meget udsat, er tallet 60%. </a:t>
            </a:r>
            <a:endParaRPr lang="da-DK" sz="1200" dirty="0"/>
          </a:p>
        </p:txBody>
      </p:sp>
      <p:sp>
        <p:nvSpPr>
          <p:cNvPr id="4" name="Pladsholder til slidenummer 3"/>
          <p:cNvSpPr>
            <a:spLocks noGrp="1"/>
          </p:cNvSpPr>
          <p:nvPr>
            <p:ph type="sldNum" sz="quarter" idx="5"/>
          </p:nvPr>
        </p:nvSpPr>
        <p:spPr/>
        <p:txBody>
          <a:bodyPr/>
          <a:lstStyle/>
          <a:p>
            <a:fld id="{E6621574-0CD6-0445-A1B7-76CFBBBA67D0}" type="slidenum">
              <a:rPr lang="da-DK" smtClean="0"/>
              <a:t>5</a:t>
            </a:fld>
            <a:endParaRPr lang="da-DK"/>
          </a:p>
        </p:txBody>
      </p:sp>
    </p:spTree>
    <p:extLst>
      <p:ext uri="{BB962C8B-B14F-4D97-AF65-F5344CB8AC3E}">
        <p14:creationId xmlns:p14="http://schemas.microsoft.com/office/powerpoint/2010/main" val="902210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Dette slide præsenterer medarbejderne for indsatser, kommunen har planlagt for at opfylde målsætningen fra forrige slide. </a:t>
            </a:r>
            <a:br>
              <a:rPr lang="da-DK" dirty="0"/>
            </a:br>
            <a:br>
              <a:rPr lang="da-DK" dirty="0"/>
            </a:br>
            <a:r>
              <a:rPr lang="da-DK" dirty="0"/>
              <a:t>Alle kommuner har en handleplan, hvor du kan finde de kommende indsatser. </a:t>
            </a:r>
            <a:br>
              <a:rPr lang="da-DK" dirty="0"/>
            </a:br>
            <a:br>
              <a:rPr lang="da-DK" dirty="0"/>
            </a:br>
            <a:r>
              <a:rPr lang="da-DK" dirty="0"/>
              <a:t>Udvælg kun de vigtigste, der er relevante for de konkrete medarbejdere. </a:t>
            </a:r>
          </a:p>
        </p:txBody>
      </p:sp>
      <p:sp>
        <p:nvSpPr>
          <p:cNvPr id="4" name="Pladsholder til slidenummer 3"/>
          <p:cNvSpPr>
            <a:spLocks noGrp="1"/>
          </p:cNvSpPr>
          <p:nvPr>
            <p:ph type="sldNum" sz="quarter" idx="5"/>
          </p:nvPr>
        </p:nvSpPr>
        <p:spPr/>
        <p:txBody>
          <a:bodyPr/>
          <a:lstStyle/>
          <a:p>
            <a:fld id="{E6621574-0CD6-0445-A1B7-76CFBBBA67D0}" type="slidenum">
              <a:rPr lang="da-DK" smtClean="0"/>
              <a:t>6</a:t>
            </a:fld>
            <a:endParaRPr lang="da-DK"/>
          </a:p>
        </p:txBody>
      </p:sp>
    </p:spTree>
    <p:extLst>
      <p:ext uri="{BB962C8B-B14F-4D97-AF65-F5344CB8AC3E}">
        <p14:creationId xmlns:p14="http://schemas.microsoft.com/office/powerpoint/2010/main" val="278047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i="0" u="none" strike="noStrike" baseline="0" dirty="0">
                <a:solidFill>
                  <a:srgbClr val="202020"/>
                </a:solidFill>
                <a:latin typeface="Arial" panose="020B0604020202020204" pitchFamily="34" charset="0"/>
              </a:rPr>
              <a:t>1. </a:t>
            </a:r>
            <a:r>
              <a:rPr lang="da-DK" sz="1800" b="1" dirty="0">
                <a:solidFill>
                  <a:schemeClr val="bg1"/>
                </a:solidFill>
                <a:latin typeface="Barlow regular" panose="00000500000000000000" pitchFamily="2" charset="0"/>
              </a:rPr>
              <a:t>Sig, gerne hej, til dem du møder på din vej</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i="0" u="none" strike="noStrike" baseline="0" dirty="0">
                <a:solidFill>
                  <a:srgbClr val="202020"/>
                </a:solidFill>
                <a:latin typeface="Arial" panose="020B0604020202020204" pitchFamily="34" charset="0"/>
              </a:rPr>
              <a:t>Hils på dem, du møder på din vej </a:t>
            </a:r>
            <a:r>
              <a:rPr lang="da-DK" dirty="0"/>
              <a:t> Mennesker afskrækker – særlig nysgerrige mennesker, der siger hej. Naboer og forbipasserende med nysgerrige blikke øger risikoen for at blive genkendt og gør et område mindre attraktivt at begå indbrud i</a:t>
            </a:r>
            <a:br>
              <a:rPr lang="da-DK" sz="1200" dirty="0">
                <a:solidFill>
                  <a:schemeClr val="bg1"/>
                </a:solidFill>
                <a:latin typeface="Barlow regular" panose="00000500000000000000" pitchFamily="2" charset="0"/>
              </a:rPr>
            </a:br>
            <a:br>
              <a:rPr lang="da-DK" sz="1200" dirty="0">
                <a:solidFill>
                  <a:schemeClr val="bg1"/>
                </a:solidFill>
                <a:latin typeface="Barlow regular" panose="00000500000000000000" pitchFamily="2" charset="0"/>
              </a:rPr>
            </a:br>
            <a:r>
              <a:rPr lang="da-DK" sz="1200" dirty="0">
                <a:solidFill>
                  <a:schemeClr val="bg1"/>
                </a:solidFill>
                <a:latin typeface="Barlow regular" panose="00000500000000000000" pitchFamily="2" charset="0"/>
              </a:rPr>
              <a:t>2. </a:t>
            </a:r>
            <a:r>
              <a:rPr lang="da-DK" sz="1200" b="1" dirty="0">
                <a:solidFill>
                  <a:schemeClr val="bg1"/>
                </a:solidFill>
                <a:latin typeface="Barlow regular" panose="00000500000000000000" pitchFamily="2" charset="0"/>
              </a:rPr>
              <a:t>Være opmærksomme på små forandringer eller usædvanlige ting</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solidFill>
                  <a:schemeClr val="bg1"/>
                </a:solidFill>
                <a:latin typeface="Barlow regular" panose="00000500000000000000" pitchFamily="2" charset="0"/>
              </a:rPr>
              <a:t>Afhjælpe/gøre opmærksom på uheldige signaler,  som I støder på, fx en tom skraldespand, der står halvvejs ude på fortovet. Være opmærksomme på eventuelle ”mærkninger” fra indbrudstyven. Det kan fx være sten i indkørsler, mærkninger på postkasser, skraldeposer oven på skraldespande eller lignende. </a:t>
            </a:r>
          </a:p>
          <a:p>
            <a:pPr algn="l"/>
            <a:endParaRPr lang="da-DK" sz="1200" dirty="0">
              <a:solidFill>
                <a:schemeClr val="bg1"/>
              </a:solidFill>
              <a:latin typeface="Barlow regular" panose="00000500000000000000" pitchFamily="2" charset="0"/>
            </a:endParaRPr>
          </a:p>
          <a:p>
            <a:pPr algn="l"/>
            <a:r>
              <a:rPr lang="da-DK" sz="1200" dirty="0">
                <a:solidFill>
                  <a:schemeClr val="bg1"/>
                </a:solidFill>
                <a:latin typeface="Barlow regular" panose="00000500000000000000" pitchFamily="2" charset="0"/>
              </a:rPr>
              <a:t>3.</a:t>
            </a:r>
            <a:r>
              <a:rPr lang="da-DK" sz="1800" b="0" i="0" u="none" strike="noStrike" baseline="0" dirty="0">
                <a:solidFill>
                  <a:srgbClr val="000000"/>
                </a:solidFill>
                <a:latin typeface="Arial" panose="020B0604020202020204" pitchFamily="34" charset="0"/>
              </a:rPr>
              <a:t> </a:t>
            </a:r>
            <a:r>
              <a:rPr lang="da-DK" sz="1800" b="1" i="0" u="none" strike="noStrike" baseline="0" dirty="0">
                <a:solidFill>
                  <a:srgbClr val="000000"/>
                </a:solidFill>
                <a:latin typeface="Arial" panose="020B0604020202020204" pitchFamily="34" charset="0"/>
              </a:rPr>
              <a:t>Ring 114 ved mistanke om indbrud </a:t>
            </a:r>
            <a:endParaRPr lang="da-DK" sz="1800" b="0" i="0" u="none" strike="noStrike" baseline="0" dirty="0">
              <a:solidFill>
                <a:srgbClr val="000000"/>
              </a:solidFill>
              <a:latin typeface="Arial" panose="020B0604020202020204" pitchFamily="34" charset="0"/>
            </a:endParaRPr>
          </a:p>
          <a:p>
            <a:r>
              <a:rPr lang="da-DK" sz="1800" b="0" i="0" u="none" strike="noStrike" baseline="0" dirty="0">
                <a:solidFill>
                  <a:srgbClr val="000000"/>
                </a:solidFill>
                <a:latin typeface="Arial" panose="020B0604020202020204" pitchFamily="34" charset="0"/>
              </a:rPr>
              <a:t>Ring 114, hvis du har haft indbrud eller er vidne til mistænkelig adfærd. Politiet kan opklare flere indbrud, hvis du hjælper dem. Dine oplysninger er måske afgørende, og selv mindre detaljer kan gøre en forskel. Overværer du derimod et indbrud, mens det står på, skal du ringe 112 til alarmcentralen. </a:t>
            </a:r>
            <a:endParaRPr lang="da-DK" sz="1200" dirty="0">
              <a:solidFill>
                <a:schemeClr val="bg1"/>
              </a:solidFill>
              <a:latin typeface="Barlow regular" panose="00000500000000000000" pitchFamily="2" charset="0"/>
            </a:endParaRPr>
          </a:p>
          <a:p>
            <a:endParaRPr lang="da-DK" dirty="0"/>
          </a:p>
        </p:txBody>
      </p:sp>
      <p:sp>
        <p:nvSpPr>
          <p:cNvPr id="4" name="Pladsholder til slidenummer 3"/>
          <p:cNvSpPr>
            <a:spLocks noGrp="1"/>
          </p:cNvSpPr>
          <p:nvPr>
            <p:ph type="sldNum" sz="quarter" idx="5"/>
          </p:nvPr>
        </p:nvSpPr>
        <p:spPr/>
        <p:txBody>
          <a:bodyPr/>
          <a:lstStyle/>
          <a:p>
            <a:fld id="{E6621574-0CD6-0445-A1B7-76CFBBBA67D0}" type="slidenum">
              <a:rPr lang="da-DK" smtClean="0"/>
              <a:t>9</a:t>
            </a:fld>
            <a:endParaRPr lang="da-DK"/>
          </a:p>
        </p:txBody>
      </p:sp>
    </p:spTree>
    <p:extLst>
      <p:ext uri="{BB962C8B-B14F-4D97-AF65-F5344CB8AC3E}">
        <p14:creationId xmlns:p14="http://schemas.microsoft.com/office/powerpoint/2010/main" val="982682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28600" indent="-228600">
              <a:buAutoNum type="arabicPeriod"/>
            </a:pPr>
            <a:r>
              <a:rPr lang="da-DK" sz="1200" b="1" i="0" u="none" strike="noStrike" baseline="0" dirty="0">
                <a:solidFill>
                  <a:schemeClr val="bg1"/>
                </a:solidFill>
                <a:latin typeface="Barlow" panose="00000500000000000000" pitchFamily="2" charset="0"/>
              </a:rPr>
              <a:t>Vær en god nabohjælper </a:t>
            </a:r>
          </a:p>
          <a:p>
            <a:pPr marL="0" indent="0">
              <a:buNone/>
            </a:pPr>
            <a:r>
              <a:rPr lang="da-DK" sz="1200" b="0" i="0" u="none" strike="noStrike" baseline="0" dirty="0">
                <a:solidFill>
                  <a:schemeClr val="bg1"/>
                </a:solidFill>
                <a:latin typeface="Barlow" panose="00000500000000000000" pitchFamily="2" charset="0"/>
              </a:rPr>
              <a:t>Hils på dem, du møder på din vej. Og brug Nabohjælps app til at fortælle nabolaget, hvis noget vækker mistanke, eller nogen har haft indbrud. Godt naboskab og fælles opmærksomhed øger tyvens risiko for at blive opdaget. Det gør nabolaget mindre attraktivt for tyven og mere trygt for dig. Hent appen, og læs mere, på nabohjælp.dk. </a:t>
            </a:r>
          </a:p>
          <a:p>
            <a:pPr marL="0" indent="0">
              <a:buNone/>
            </a:pPr>
            <a:endParaRPr lang="da-DK" sz="1200" b="0" i="0" u="none" strike="noStrike" baseline="0" dirty="0">
              <a:solidFill>
                <a:schemeClr val="bg1"/>
              </a:solidFill>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u="none" strike="noStrike" baseline="0" dirty="0">
                <a:solidFill>
                  <a:schemeClr val="bg1"/>
                </a:solidFill>
                <a:latin typeface="Barlow" panose="00000500000000000000" pitchFamily="2" charset="0"/>
              </a:rPr>
              <a:t>2. Tænd lys ude, og trim hækken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baseline="0" dirty="0">
                <a:solidFill>
                  <a:schemeClr val="bg1"/>
                </a:solidFill>
                <a:latin typeface="Barlow" panose="00000500000000000000" pitchFamily="2" charset="0"/>
              </a:rPr>
              <a:t>Sørg for god belysning uden for dit hjem. Lys med sensor øger chancen for, at tyven bliver set af naboerne og forstyrret i sit arbejde. Overvej også hvor omkring huset det er nemt at gemme sig. Trim hække, buske og træer, som kan give dække. På den måde bliver det sværere for tyven at komme uset ind.</a:t>
            </a:r>
            <a:endParaRPr lang="da-DK" sz="1200" dirty="0">
              <a:solidFill>
                <a:schemeClr val="bg1"/>
              </a:solidFill>
              <a:latin typeface="Barlow" panose="00000500000000000000" pitchFamily="2" charset="0"/>
            </a:endParaRPr>
          </a:p>
          <a:p>
            <a:pPr marL="0" indent="0">
              <a:buNone/>
            </a:pPr>
            <a:endParaRPr lang="da-DK" sz="1200" b="0" i="0" u="none" strike="noStrike" baseline="0" dirty="0">
              <a:solidFill>
                <a:schemeClr val="bg1"/>
              </a:solidFill>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u="none" strike="noStrike" baseline="0" dirty="0">
                <a:solidFill>
                  <a:schemeClr val="bg1"/>
                </a:solidFill>
                <a:latin typeface="Barlow" panose="00000500000000000000" pitchFamily="2" charset="0"/>
              </a:rPr>
              <a:t>3. Gør det svært at bryde ind</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baseline="0" dirty="0">
                <a:solidFill>
                  <a:schemeClr val="bg1"/>
                </a:solidFill>
                <a:latin typeface="Barlow" panose="00000500000000000000" pitchFamily="2" charset="0"/>
              </a:rPr>
              <a:t>Lås værktøj og haveredskaber inde i dit skur eller garage, så det ikke kan bruges til indbrud. Sørg for gode, solide låse, døre og sikrede vinduer. To låse på hoveddøren med minimum 40 centimeter mellemrum og sikringsbeslag på vinduer, gør det sværere for tyven at bryde ind.</a:t>
            </a:r>
            <a:endParaRPr lang="da-DK" sz="1200" dirty="0">
              <a:solidFill>
                <a:schemeClr val="bg1"/>
              </a:solidFill>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i="0" u="none" strike="noStrike" baseline="0" dirty="0">
              <a:solidFill>
                <a:schemeClr val="bg1"/>
              </a:solidFill>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u="none" strike="noStrike" baseline="0" dirty="0">
                <a:solidFill>
                  <a:schemeClr val="bg1"/>
                </a:solidFill>
                <a:latin typeface="Barlow" panose="00000500000000000000" pitchFamily="2" charset="0"/>
              </a:rPr>
              <a:t>4. Brug sikre betalingsformer, når du køber brugt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u="none" strike="noStrike" baseline="0" dirty="0">
                <a:solidFill>
                  <a:schemeClr val="bg1"/>
                </a:solidFill>
                <a:latin typeface="Barlow" panose="00000500000000000000" pitchFamily="2" charset="0"/>
              </a:rPr>
              <a:t>Du kan selv gøre noget for at mindske risikoen for at købe stjålne genstande. Brug altid MobilePay, eller kig efter NemID hos sælger, når du køber brugt. Begge betalingsformer er knyttet til cpr-nummer, som kan spores tilbage til sælger, og det ønsker kriminelle ikke.</a:t>
            </a:r>
            <a:endParaRPr lang="da-DK" sz="1200" dirty="0">
              <a:solidFill>
                <a:schemeClr val="bg1"/>
              </a:solidFill>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i="0" u="none" strike="noStrike" baseline="0" dirty="0">
              <a:solidFill>
                <a:schemeClr val="bg1"/>
              </a:solidFill>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u="none" strike="noStrike" baseline="0" dirty="0">
                <a:solidFill>
                  <a:schemeClr val="bg1"/>
                </a:solidFill>
                <a:latin typeface="Barlow" panose="00000500000000000000" pitchFamily="2" charset="0"/>
              </a:rPr>
              <a:t>5. Ring 114 ved mistanke om indbrud</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u="none" strike="noStrike" baseline="0" dirty="0">
                <a:solidFill>
                  <a:schemeClr val="bg1"/>
                </a:solidFill>
                <a:latin typeface="Barlow" panose="00000500000000000000" pitchFamily="2" charset="0"/>
              </a:rPr>
              <a:t>Ring 114, hvis du har haft indbrud eller er vidne til mistænkelig adfærd. Politiet kan opklare flere indbrud, hvis du hjælper dem. Dine oplysninger er måske afgørende, og selv mindre detaljer kan gøre en forskel. Overværer du derimod et indbrud, mens det står på, skal du ringe 112 til alarmcentralen.</a:t>
            </a:r>
            <a:endParaRPr lang="da-DK" sz="1200" dirty="0">
              <a:solidFill>
                <a:schemeClr val="bg1"/>
              </a:solidFill>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i="0" u="none" strike="noStrike" baseline="0" dirty="0">
              <a:solidFill>
                <a:schemeClr val="bg1"/>
              </a:solidFill>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i="0" u="none" strike="noStrike" baseline="0" dirty="0">
              <a:solidFill>
                <a:schemeClr val="bg1"/>
              </a:solidFill>
              <a:latin typeface="Barlow" panose="00000500000000000000" pitchFamily="2" charset="0"/>
            </a:endParaRPr>
          </a:p>
          <a:p>
            <a:pPr marL="0" indent="0">
              <a:buNone/>
            </a:pPr>
            <a:endParaRPr lang="da-DK" dirty="0"/>
          </a:p>
        </p:txBody>
      </p:sp>
      <p:sp>
        <p:nvSpPr>
          <p:cNvPr id="4" name="Pladsholder til slidenummer 3"/>
          <p:cNvSpPr>
            <a:spLocks noGrp="1"/>
          </p:cNvSpPr>
          <p:nvPr>
            <p:ph type="sldNum" sz="quarter" idx="5"/>
          </p:nvPr>
        </p:nvSpPr>
        <p:spPr/>
        <p:txBody>
          <a:bodyPr/>
          <a:lstStyle/>
          <a:p>
            <a:fld id="{E6621574-0CD6-0445-A1B7-76CFBBBA67D0}" type="slidenum">
              <a:rPr lang="da-DK" smtClean="0"/>
              <a:t>10</a:t>
            </a:fld>
            <a:endParaRPr lang="da-DK"/>
          </a:p>
        </p:txBody>
      </p:sp>
    </p:spTree>
    <p:extLst>
      <p:ext uri="{BB962C8B-B14F-4D97-AF65-F5344CB8AC3E}">
        <p14:creationId xmlns:p14="http://schemas.microsoft.com/office/powerpoint/2010/main" val="253698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E6621574-0CD6-0445-A1B7-76CFBBBA67D0}" type="slidenum">
              <a:rPr lang="da-DK" smtClean="0"/>
              <a:t>11</a:t>
            </a:fld>
            <a:endParaRPr lang="da-DK"/>
          </a:p>
        </p:txBody>
      </p:sp>
    </p:spTree>
    <p:extLst>
      <p:ext uri="{BB962C8B-B14F-4D97-AF65-F5344CB8AC3E}">
        <p14:creationId xmlns:p14="http://schemas.microsoft.com/office/powerpoint/2010/main" val="124383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rød med logo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8E2114-6953-7C4D-B7EB-4D10D3A83481}"/>
              </a:ext>
            </a:extLst>
          </p:cNvPr>
          <p:cNvSpPr/>
          <p:nvPr userDrawn="1"/>
        </p:nvSpPr>
        <p:spPr>
          <a:xfrm>
            <a:off x="0" y="0"/>
            <a:ext cx="9144000" cy="4371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p>
        </p:txBody>
      </p:sp>
      <p:cxnSp>
        <p:nvCxnSpPr>
          <p:cNvPr id="4" name="Straight Connector 3">
            <a:extLst>
              <a:ext uri="{FF2B5EF4-FFF2-40B4-BE49-F238E27FC236}">
                <a16:creationId xmlns:a16="http://schemas.microsoft.com/office/drawing/2014/main" id="{81018054-8D8E-4642-8043-1766E540B4C4}"/>
              </a:ext>
            </a:extLst>
          </p:cNvPr>
          <p:cNvCxnSpPr/>
          <p:nvPr userDrawn="1"/>
        </p:nvCxnSpPr>
        <p:spPr>
          <a:xfrm>
            <a:off x="719138" y="3080238"/>
            <a:ext cx="540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20740C93-683B-5C42-B09A-E2EE41F6FCB0}"/>
              </a:ext>
            </a:extLst>
          </p:cNvPr>
          <p:cNvSpPr>
            <a:spLocks noGrp="1"/>
          </p:cNvSpPr>
          <p:nvPr>
            <p:ph type="body" sz="quarter" idx="11"/>
          </p:nvPr>
        </p:nvSpPr>
        <p:spPr>
          <a:xfrm>
            <a:off x="719138" y="3199528"/>
            <a:ext cx="5400675" cy="478631"/>
          </a:xfrm>
        </p:spPr>
        <p:txBody>
          <a:bodyPr>
            <a:noAutofit/>
          </a:bodyPr>
          <a:lstStyle>
            <a:lvl1pPr marL="0" indent="0">
              <a:spcBef>
                <a:spcPts val="0"/>
              </a:spcBef>
              <a:buFontTx/>
              <a:buNone/>
              <a:defRPr>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da-DK"/>
              <a:t>Klik for at redigere teksttypografierne i masteren</a:t>
            </a:r>
          </a:p>
          <a:p>
            <a:pPr lvl="1"/>
            <a:r>
              <a:rPr lang="da-DK"/>
              <a:t>Andet niveau</a:t>
            </a:r>
          </a:p>
          <a:p>
            <a:pPr lvl="2"/>
            <a:r>
              <a:rPr lang="da-DK"/>
              <a:t>Tredje niveau</a:t>
            </a:r>
          </a:p>
        </p:txBody>
      </p:sp>
      <p:cxnSp>
        <p:nvCxnSpPr>
          <p:cNvPr id="9" name="Straight Connector 8">
            <a:extLst>
              <a:ext uri="{FF2B5EF4-FFF2-40B4-BE49-F238E27FC236}">
                <a16:creationId xmlns:a16="http://schemas.microsoft.com/office/drawing/2014/main" id="{EB5BDD43-4127-1D4D-BB0B-CBBBAA45D2A6}"/>
              </a:ext>
            </a:extLst>
          </p:cNvPr>
          <p:cNvCxnSpPr/>
          <p:nvPr userDrawn="1"/>
        </p:nvCxnSpPr>
        <p:spPr>
          <a:xfrm>
            <a:off x="719138" y="3787057"/>
            <a:ext cx="540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42F08267-D937-DE4D-8339-A3268E33DF0F}"/>
              </a:ext>
            </a:extLst>
          </p:cNvPr>
          <p:cNvPicPr>
            <a:picLocks noChangeAspect="1"/>
          </p:cNvPicPr>
          <p:nvPr userDrawn="1"/>
        </p:nvPicPr>
        <p:blipFill>
          <a:blip r:embed="rId2"/>
          <a:srcRect/>
          <a:stretch/>
        </p:blipFill>
        <p:spPr>
          <a:xfrm>
            <a:off x="720460" y="1727542"/>
            <a:ext cx="3033106" cy="1176793"/>
          </a:xfrm>
          <a:prstGeom prst="rect">
            <a:avLst/>
          </a:prstGeom>
        </p:spPr>
      </p:pic>
      <p:pic>
        <p:nvPicPr>
          <p:cNvPr id="10" name="Graphic 9">
            <a:extLst>
              <a:ext uri="{FF2B5EF4-FFF2-40B4-BE49-F238E27FC236}">
                <a16:creationId xmlns:a16="http://schemas.microsoft.com/office/drawing/2014/main" id="{651C17AC-3537-2946-844A-5F1B4B3720C7}"/>
              </a:ext>
            </a:extLst>
          </p:cNvPr>
          <p:cNvPicPr>
            <a:picLocks noChangeAspect="1"/>
          </p:cNvPicPr>
          <p:nvPr userDrawn="1"/>
        </p:nvPicPr>
        <p:blipFill>
          <a:blip r:embed="rId3"/>
          <a:srcRect/>
          <a:stretch/>
        </p:blipFill>
        <p:spPr>
          <a:xfrm>
            <a:off x="719051" y="4628193"/>
            <a:ext cx="941220" cy="317426"/>
          </a:xfrm>
          <a:prstGeom prst="rect">
            <a:avLst/>
          </a:prstGeom>
        </p:spPr>
      </p:pic>
    </p:spTree>
    <p:extLst>
      <p:ext uri="{BB962C8B-B14F-4D97-AF65-F5344CB8AC3E}">
        <p14:creationId xmlns:p14="http://schemas.microsoft.com/office/powerpoint/2010/main" val="2774672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hvid med logoer">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6E3459B-8123-E64A-83DE-1B6D6557D02A}"/>
              </a:ext>
            </a:extLst>
          </p:cNvPr>
          <p:cNvSpPr>
            <a:spLocks noGrp="1"/>
          </p:cNvSpPr>
          <p:nvPr>
            <p:ph type="sldNum" sz="quarter" idx="10"/>
          </p:nvPr>
        </p:nvSpPr>
        <p:spPr>
          <a:xfrm>
            <a:off x="6373811" y="5275462"/>
            <a:ext cx="2057400" cy="273844"/>
          </a:xfrm>
        </p:spPr>
        <p:txBody>
          <a:bodyPr/>
          <a:lstStyle/>
          <a:p>
            <a:fld id="{87C25C4D-999C-CB47-BC29-720C17D8D978}" type="slidenum">
              <a:rPr lang="da-DK" smtClean="0"/>
              <a:pPr/>
              <a:t>‹nr.›</a:t>
            </a:fld>
            <a:endParaRPr lang="da-DK"/>
          </a:p>
        </p:txBody>
      </p:sp>
      <p:cxnSp>
        <p:nvCxnSpPr>
          <p:cNvPr id="4" name="Straight Connector 3">
            <a:extLst>
              <a:ext uri="{FF2B5EF4-FFF2-40B4-BE49-F238E27FC236}">
                <a16:creationId xmlns:a16="http://schemas.microsoft.com/office/drawing/2014/main" id="{81018054-8D8E-4642-8043-1766E540B4C4}"/>
              </a:ext>
            </a:extLst>
          </p:cNvPr>
          <p:cNvCxnSpPr/>
          <p:nvPr userDrawn="1"/>
        </p:nvCxnSpPr>
        <p:spPr>
          <a:xfrm>
            <a:off x="719138" y="3080238"/>
            <a:ext cx="5400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20740C93-683B-5C42-B09A-E2EE41F6FCB0}"/>
              </a:ext>
            </a:extLst>
          </p:cNvPr>
          <p:cNvSpPr>
            <a:spLocks noGrp="1"/>
          </p:cNvSpPr>
          <p:nvPr>
            <p:ph type="body" sz="quarter" idx="11"/>
          </p:nvPr>
        </p:nvSpPr>
        <p:spPr>
          <a:xfrm>
            <a:off x="719138" y="3199528"/>
            <a:ext cx="5400675" cy="478631"/>
          </a:xfrm>
        </p:spPr>
        <p:txBody>
          <a:bodyPr>
            <a:noAutofit/>
          </a:bodyPr>
          <a:lstStyle>
            <a:lvl1pPr marL="0" indent="0">
              <a:spcBef>
                <a:spcPts val="0"/>
              </a:spcBef>
              <a:buFontTx/>
              <a:buNone/>
              <a:defRPr>
                <a:solidFill>
                  <a:schemeClr val="tx2"/>
                </a:solidFill>
              </a:defRPr>
            </a:lvl1pPr>
            <a:lvl2pPr marL="342900" indent="0">
              <a:buFontTx/>
              <a:buNone/>
              <a:defRPr>
                <a:solidFill>
                  <a:schemeClr val="tx2"/>
                </a:solidFill>
              </a:defRPr>
            </a:lvl2pPr>
            <a:lvl3pPr marL="685800" indent="0">
              <a:buFontTx/>
              <a:buNone/>
              <a:defRPr>
                <a:solidFill>
                  <a:schemeClr val="tx2"/>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da-DK"/>
              <a:t>Klik for at redigere teksttypografierne i masteren</a:t>
            </a:r>
          </a:p>
          <a:p>
            <a:pPr lvl="1"/>
            <a:r>
              <a:rPr lang="da-DK"/>
              <a:t>Andet niveau</a:t>
            </a:r>
          </a:p>
          <a:p>
            <a:pPr lvl="2"/>
            <a:r>
              <a:rPr lang="da-DK"/>
              <a:t>Tredje niveau</a:t>
            </a:r>
          </a:p>
        </p:txBody>
      </p:sp>
      <p:cxnSp>
        <p:nvCxnSpPr>
          <p:cNvPr id="9" name="Straight Connector 8">
            <a:extLst>
              <a:ext uri="{FF2B5EF4-FFF2-40B4-BE49-F238E27FC236}">
                <a16:creationId xmlns:a16="http://schemas.microsoft.com/office/drawing/2014/main" id="{EB5BDD43-4127-1D4D-BB0B-CBBBAA45D2A6}"/>
              </a:ext>
            </a:extLst>
          </p:cNvPr>
          <p:cNvCxnSpPr/>
          <p:nvPr userDrawn="1"/>
        </p:nvCxnSpPr>
        <p:spPr>
          <a:xfrm>
            <a:off x="719138" y="3787057"/>
            <a:ext cx="5400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ABD01286-B040-1045-9084-1B888FAB1352}"/>
              </a:ext>
            </a:extLst>
          </p:cNvPr>
          <p:cNvPicPr>
            <a:picLocks noChangeAspect="1"/>
          </p:cNvPicPr>
          <p:nvPr userDrawn="1"/>
        </p:nvPicPr>
        <p:blipFill>
          <a:blip r:embed="rId2"/>
          <a:srcRect/>
          <a:stretch/>
        </p:blipFill>
        <p:spPr>
          <a:xfrm>
            <a:off x="721484" y="1726499"/>
            <a:ext cx="3034800" cy="1177450"/>
          </a:xfrm>
          <a:prstGeom prst="rect">
            <a:avLst/>
          </a:prstGeom>
        </p:spPr>
      </p:pic>
      <p:pic>
        <p:nvPicPr>
          <p:cNvPr id="11" name="Graphic 9">
            <a:extLst>
              <a:ext uri="{FF2B5EF4-FFF2-40B4-BE49-F238E27FC236}">
                <a16:creationId xmlns:a16="http://schemas.microsoft.com/office/drawing/2014/main" id="{F52161FB-253B-DB45-9062-D58BCBB58BBC}"/>
              </a:ext>
            </a:extLst>
          </p:cNvPr>
          <p:cNvPicPr>
            <a:picLocks noChangeAspect="1"/>
          </p:cNvPicPr>
          <p:nvPr userDrawn="1"/>
        </p:nvPicPr>
        <p:blipFill>
          <a:blip r:embed="rId3"/>
          <a:srcRect/>
          <a:stretch/>
        </p:blipFill>
        <p:spPr>
          <a:xfrm>
            <a:off x="719051" y="4628193"/>
            <a:ext cx="941220" cy="317426"/>
          </a:xfrm>
          <a:prstGeom prst="rect">
            <a:avLst/>
          </a:prstGeom>
        </p:spPr>
      </p:pic>
    </p:spTree>
    <p:extLst>
      <p:ext uri="{BB962C8B-B14F-4D97-AF65-F5344CB8AC3E}">
        <p14:creationId xmlns:p14="http://schemas.microsoft.com/office/powerpoint/2010/main" val="4118760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u="none"/>
            </a:lvl1p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Tree>
    <p:extLst>
      <p:ext uri="{BB962C8B-B14F-4D97-AF65-F5344CB8AC3E}">
        <p14:creationId xmlns:p14="http://schemas.microsoft.com/office/powerpoint/2010/main" val="1531745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u="none"/>
            </a:lvl1pPr>
          </a:lstStyle>
          <a:p>
            <a:r>
              <a:rPr lang="da-DK"/>
              <a:t>Klik for at redigere titeltypografien i masteren</a:t>
            </a:r>
            <a:endParaRPr lang="en-US" dirty="0"/>
          </a:p>
        </p:txBody>
      </p:sp>
      <p:sp>
        <p:nvSpPr>
          <p:cNvPr id="3" name="Content Placeholder 2"/>
          <p:cNvSpPr>
            <a:spLocks noGrp="1"/>
          </p:cNvSpPr>
          <p:nvPr>
            <p:ph idx="1"/>
          </p:nvPr>
        </p:nvSpPr>
        <p:spPr>
          <a:xfrm>
            <a:off x="720001" y="1431614"/>
            <a:ext cx="4818354" cy="286892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Slide Number Placeholder 6">
            <a:extLst>
              <a:ext uri="{FF2B5EF4-FFF2-40B4-BE49-F238E27FC236}">
                <a16:creationId xmlns:a16="http://schemas.microsoft.com/office/drawing/2014/main" id="{35FB4D07-A862-DC4D-9624-BA81D08B477D}"/>
              </a:ext>
            </a:extLst>
          </p:cNvPr>
          <p:cNvSpPr>
            <a:spLocks noGrp="1"/>
          </p:cNvSpPr>
          <p:nvPr>
            <p:ph type="sldNum" sz="quarter" idx="10"/>
          </p:nvPr>
        </p:nvSpPr>
        <p:spPr/>
        <p:txBody>
          <a:bodyPr/>
          <a:lstStyle/>
          <a:p>
            <a:fld id="{87C25C4D-999C-CB47-BC29-720C17D8D978}" type="slidenum">
              <a:rPr lang="da-DK" smtClean="0"/>
              <a:pPr/>
              <a:t>‹nr.›</a:t>
            </a:fld>
            <a:endParaRPr lang="da-DK"/>
          </a:p>
        </p:txBody>
      </p:sp>
      <p:sp>
        <p:nvSpPr>
          <p:cNvPr id="5" name="Picture Placeholder 4">
            <a:extLst>
              <a:ext uri="{FF2B5EF4-FFF2-40B4-BE49-F238E27FC236}">
                <a16:creationId xmlns:a16="http://schemas.microsoft.com/office/drawing/2014/main" id="{26BA3D83-079F-8343-B9E3-E68CAD582F40}"/>
              </a:ext>
            </a:extLst>
          </p:cNvPr>
          <p:cNvSpPr>
            <a:spLocks noGrp="1"/>
          </p:cNvSpPr>
          <p:nvPr>
            <p:ph type="pic" sz="quarter" idx="11"/>
          </p:nvPr>
        </p:nvSpPr>
        <p:spPr>
          <a:xfrm>
            <a:off x="5776913" y="1419225"/>
            <a:ext cx="3367087" cy="2952750"/>
          </a:xfrm>
          <a:solidFill>
            <a:schemeClr val="bg1">
              <a:lumMod val="95000"/>
            </a:schemeClr>
          </a:solidFill>
        </p:spPr>
        <p:txBody>
          <a:bodyPr/>
          <a:lstStyle/>
          <a:p>
            <a:r>
              <a:rPr lang="da-DK"/>
              <a:t>Klik på ikonet for at tilføje et billede</a:t>
            </a:r>
          </a:p>
        </p:txBody>
      </p:sp>
    </p:spTree>
    <p:extLst>
      <p:ext uri="{BB962C8B-B14F-4D97-AF65-F5344CB8AC3E}">
        <p14:creationId xmlns:p14="http://schemas.microsoft.com/office/powerpoint/2010/main" val="206887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r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8E2114-6953-7C4D-B7EB-4D10D3A83481}"/>
              </a:ext>
            </a:extLst>
          </p:cNvPr>
          <p:cNvSpPr/>
          <p:nvPr userDrawn="1"/>
        </p:nvSpPr>
        <p:spPr>
          <a:xfrm>
            <a:off x="0" y="0"/>
            <a:ext cx="9144000" cy="4371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p>
        </p:txBody>
      </p:sp>
      <p:sp>
        <p:nvSpPr>
          <p:cNvPr id="2" name="Title 1"/>
          <p:cNvSpPr>
            <a:spLocks noGrp="1"/>
          </p:cNvSpPr>
          <p:nvPr>
            <p:ph type="title"/>
          </p:nvPr>
        </p:nvSpPr>
        <p:spPr>
          <a:xfrm>
            <a:off x="0" y="0"/>
            <a:ext cx="9144000" cy="4371975"/>
          </a:xfrm>
        </p:spPr>
        <p:txBody>
          <a:bodyPr anchor="ctr" anchorCtr="0">
            <a:normAutofit/>
          </a:bodyPr>
          <a:lstStyle>
            <a:lvl1pPr algn="ctr">
              <a:lnSpc>
                <a:spcPct val="110000"/>
              </a:lnSpc>
              <a:defRPr sz="2500" u="none">
                <a:solidFill>
                  <a:schemeClr val="bg1"/>
                </a:solidFill>
              </a:defRPr>
            </a:lvl1pPr>
          </a:lstStyle>
          <a:p>
            <a:r>
              <a:rPr lang="da-DK"/>
              <a:t>Klik for at redigere titeltypografien i masteren</a:t>
            </a:r>
            <a:endParaRPr lang="en-US" dirty="0"/>
          </a:p>
        </p:txBody>
      </p:sp>
      <p:sp>
        <p:nvSpPr>
          <p:cNvPr id="7" name="Slide Number Placeholder 6">
            <a:extLst>
              <a:ext uri="{FF2B5EF4-FFF2-40B4-BE49-F238E27FC236}">
                <a16:creationId xmlns:a16="http://schemas.microsoft.com/office/drawing/2014/main" id="{86E3459B-8123-E64A-83DE-1B6D6557D02A}"/>
              </a:ext>
            </a:extLst>
          </p:cNvPr>
          <p:cNvSpPr>
            <a:spLocks noGrp="1"/>
          </p:cNvSpPr>
          <p:nvPr>
            <p:ph type="sldNum" sz="quarter" idx="10"/>
          </p:nvPr>
        </p:nvSpPr>
        <p:spPr/>
        <p:txBody>
          <a:bodyPr/>
          <a:lstStyle/>
          <a:p>
            <a:fld id="{87C25C4D-999C-CB47-BC29-720C17D8D978}" type="slidenum">
              <a:rPr lang="da-DK" smtClean="0"/>
              <a:pPr/>
              <a:t>‹nr.›</a:t>
            </a:fld>
            <a:endParaRPr lang="da-DK"/>
          </a:p>
        </p:txBody>
      </p:sp>
    </p:spTree>
    <p:extLst>
      <p:ext uri="{BB962C8B-B14F-4D97-AF65-F5344CB8AC3E}">
        <p14:creationId xmlns:p14="http://schemas.microsoft.com/office/powerpoint/2010/main" val="1376723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8E2114-6953-7C4D-B7EB-4D10D3A83481}"/>
              </a:ext>
            </a:extLst>
          </p:cNvPr>
          <p:cNvSpPr/>
          <p:nvPr userDrawn="1"/>
        </p:nvSpPr>
        <p:spPr>
          <a:xfrm>
            <a:off x="0" y="0"/>
            <a:ext cx="9144000" cy="4371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p>
        </p:txBody>
      </p:sp>
      <p:sp>
        <p:nvSpPr>
          <p:cNvPr id="2" name="Title 1"/>
          <p:cNvSpPr>
            <a:spLocks noGrp="1"/>
          </p:cNvSpPr>
          <p:nvPr>
            <p:ph type="title"/>
          </p:nvPr>
        </p:nvSpPr>
        <p:spPr>
          <a:xfrm>
            <a:off x="0" y="0"/>
            <a:ext cx="9144000" cy="4371975"/>
          </a:xfrm>
        </p:spPr>
        <p:txBody>
          <a:bodyPr anchor="ctr" anchorCtr="0">
            <a:normAutofit/>
          </a:bodyPr>
          <a:lstStyle>
            <a:lvl1pPr algn="ctr">
              <a:lnSpc>
                <a:spcPct val="110000"/>
              </a:lnSpc>
              <a:defRPr sz="2500" u="none">
                <a:solidFill>
                  <a:schemeClr val="bg1"/>
                </a:solidFill>
              </a:defRPr>
            </a:lvl1pPr>
          </a:lstStyle>
          <a:p>
            <a:r>
              <a:rPr lang="da-DK"/>
              <a:t>Klik for at redigere titeltypografien i masteren</a:t>
            </a:r>
            <a:endParaRPr lang="en-US" dirty="0"/>
          </a:p>
        </p:txBody>
      </p:sp>
      <p:sp>
        <p:nvSpPr>
          <p:cNvPr id="7" name="Slide Number Placeholder 6">
            <a:extLst>
              <a:ext uri="{FF2B5EF4-FFF2-40B4-BE49-F238E27FC236}">
                <a16:creationId xmlns:a16="http://schemas.microsoft.com/office/drawing/2014/main" id="{86E3459B-8123-E64A-83DE-1B6D6557D02A}"/>
              </a:ext>
            </a:extLst>
          </p:cNvPr>
          <p:cNvSpPr>
            <a:spLocks noGrp="1"/>
          </p:cNvSpPr>
          <p:nvPr>
            <p:ph type="sldNum" sz="quarter" idx="10"/>
          </p:nvPr>
        </p:nvSpPr>
        <p:spPr/>
        <p:txBody>
          <a:bodyPr/>
          <a:lstStyle/>
          <a:p>
            <a:fld id="{87C25C4D-999C-CB47-BC29-720C17D8D978}" type="slidenum">
              <a:rPr lang="da-DK" smtClean="0"/>
              <a:pPr/>
              <a:t>‹nr.›</a:t>
            </a:fld>
            <a:endParaRPr lang="da-DK"/>
          </a:p>
        </p:txBody>
      </p:sp>
    </p:spTree>
    <p:extLst>
      <p:ext uri="{BB962C8B-B14F-4D97-AF65-F5344CB8AC3E}">
        <p14:creationId xmlns:p14="http://schemas.microsoft.com/office/powerpoint/2010/main" val="2344299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with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463381C-F466-7F48-A650-71DEBD144C64}"/>
              </a:ext>
            </a:extLst>
          </p:cNvPr>
          <p:cNvSpPr>
            <a:spLocks noGrp="1"/>
          </p:cNvSpPr>
          <p:nvPr>
            <p:ph type="pic" sz="quarter" idx="11"/>
          </p:nvPr>
        </p:nvSpPr>
        <p:spPr>
          <a:xfrm>
            <a:off x="0" y="0"/>
            <a:ext cx="9144000" cy="4371975"/>
          </a:xfrm>
          <a:solidFill>
            <a:schemeClr val="bg1">
              <a:lumMod val="85000"/>
            </a:schemeClr>
          </a:solidFill>
        </p:spPr>
        <p:txBody>
          <a:bodyPr/>
          <a:lstStyle/>
          <a:p>
            <a:r>
              <a:rPr lang="da-DK"/>
              <a:t>Klik på ikonet for at tilføje et billede</a:t>
            </a:r>
          </a:p>
        </p:txBody>
      </p:sp>
      <p:sp>
        <p:nvSpPr>
          <p:cNvPr id="2" name="Title 1"/>
          <p:cNvSpPr>
            <a:spLocks noGrp="1"/>
          </p:cNvSpPr>
          <p:nvPr>
            <p:ph type="title"/>
          </p:nvPr>
        </p:nvSpPr>
        <p:spPr>
          <a:xfrm>
            <a:off x="719138" y="1419225"/>
            <a:ext cx="3348770" cy="2238376"/>
          </a:xfrm>
        </p:spPr>
        <p:txBody>
          <a:bodyPr anchor="t" anchorCtr="0">
            <a:normAutofit/>
          </a:bodyPr>
          <a:lstStyle>
            <a:lvl1pPr algn="l">
              <a:defRPr sz="2500" u="none">
                <a:solidFill>
                  <a:schemeClr val="bg1"/>
                </a:solidFill>
              </a:defRPr>
            </a:lvl1pPr>
          </a:lstStyle>
          <a:p>
            <a:r>
              <a:rPr lang="da-DK"/>
              <a:t>Klik for at redigere titeltypografien i masteren</a:t>
            </a:r>
            <a:endParaRPr lang="en-US" dirty="0"/>
          </a:p>
        </p:txBody>
      </p:sp>
      <p:sp>
        <p:nvSpPr>
          <p:cNvPr id="7" name="Slide Number Placeholder 6">
            <a:extLst>
              <a:ext uri="{FF2B5EF4-FFF2-40B4-BE49-F238E27FC236}">
                <a16:creationId xmlns:a16="http://schemas.microsoft.com/office/drawing/2014/main" id="{86E3459B-8123-E64A-83DE-1B6D6557D02A}"/>
              </a:ext>
            </a:extLst>
          </p:cNvPr>
          <p:cNvSpPr>
            <a:spLocks noGrp="1"/>
          </p:cNvSpPr>
          <p:nvPr>
            <p:ph type="sldNum" sz="quarter" idx="10"/>
          </p:nvPr>
        </p:nvSpPr>
        <p:spPr/>
        <p:txBody>
          <a:bodyPr/>
          <a:lstStyle/>
          <a:p>
            <a:fld id="{87C25C4D-999C-CB47-BC29-720C17D8D978}" type="slidenum">
              <a:rPr lang="da-DK" smtClean="0"/>
              <a:pPr/>
              <a:t>‹nr.›</a:t>
            </a:fld>
            <a:endParaRPr lang="da-DK"/>
          </a:p>
        </p:txBody>
      </p:sp>
    </p:spTree>
    <p:extLst>
      <p:ext uri="{BB962C8B-B14F-4D97-AF65-F5344CB8AC3E}">
        <p14:creationId xmlns:p14="http://schemas.microsoft.com/office/powerpoint/2010/main" val="164156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ader grey med logo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9168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60C075-8768-4E59-8398-9D96C78B5870}"/>
              </a:ext>
            </a:extLst>
          </p:cNvPr>
          <p:cNvSpPr>
            <a:spLocks noGrp="1"/>
          </p:cNvSpPr>
          <p:nvPr>
            <p:ph type="ctrTitle"/>
          </p:nvPr>
        </p:nvSpPr>
        <p:spPr>
          <a:xfrm>
            <a:off x="1143000" y="841772"/>
            <a:ext cx="6858000" cy="1790700"/>
          </a:xfrm>
        </p:spPr>
        <p:txBody>
          <a:bodyPr anchor="b"/>
          <a:lstStyle>
            <a:lvl1pPr algn="ctr">
              <a:defRPr sz="4500"/>
            </a:lvl1pPr>
          </a:lstStyle>
          <a:p>
            <a:r>
              <a:rPr lang="da-DK"/>
              <a:t>Klik for at redigere titeltypografien i masteren</a:t>
            </a:r>
          </a:p>
        </p:txBody>
      </p:sp>
      <p:sp>
        <p:nvSpPr>
          <p:cNvPr id="3" name="Undertitel 2">
            <a:extLst>
              <a:ext uri="{FF2B5EF4-FFF2-40B4-BE49-F238E27FC236}">
                <a16:creationId xmlns:a16="http://schemas.microsoft.com/office/drawing/2014/main" id="{896AA1F6-FB99-454A-B2FB-4D3B7F95E75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86EB7AB3-11E9-4A50-B885-1E300B1C9F5E}"/>
              </a:ext>
            </a:extLst>
          </p:cNvPr>
          <p:cNvSpPr>
            <a:spLocks noGrp="1"/>
          </p:cNvSpPr>
          <p:nvPr>
            <p:ph type="dt" sz="half" idx="10"/>
          </p:nvPr>
        </p:nvSpPr>
        <p:spPr/>
        <p:txBody>
          <a:bodyPr/>
          <a:lstStyle/>
          <a:p>
            <a:fld id="{89809DAF-742D-4BAB-9485-E2349FA937E2}" type="datetimeFigureOut">
              <a:rPr lang="da-DK" smtClean="0"/>
              <a:t>02-08-2023</a:t>
            </a:fld>
            <a:endParaRPr lang="da-DK"/>
          </a:p>
        </p:txBody>
      </p:sp>
      <p:sp>
        <p:nvSpPr>
          <p:cNvPr id="5" name="Pladsholder til sidefod 4">
            <a:extLst>
              <a:ext uri="{FF2B5EF4-FFF2-40B4-BE49-F238E27FC236}">
                <a16:creationId xmlns:a16="http://schemas.microsoft.com/office/drawing/2014/main" id="{6FFD1803-6214-40FE-BDBD-DABFF0DDFD5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5189542-D778-462C-9807-51DCCFC16733}"/>
              </a:ext>
            </a:extLst>
          </p:cNvPr>
          <p:cNvSpPr>
            <a:spLocks noGrp="1"/>
          </p:cNvSpPr>
          <p:nvPr>
            <p:ph type="sldNum" sz="quarter" idx="12"/>
          </p:nvPr>
        </p:nvSpPr>
        <p:spPr/>
        <p:txBody>
          <a:bodyPr/>
          <a:lstStyle/>
          <a:p>
            <a:fld id="{03CEAD44-FF0A-40AC-92E8-7749F9A74BC5}" type="slidenum">
              <a:rPr lang="da-DK" smtClean="0"/>
              <a:t>‹nr.›</a:t>
            </a:fld>
            <a:endParaRPr lang="da-DK"/>
          </a:p>
        </p:txBody>
      </p:sp>
    </p:spTree>
    <p:extLst>
      <p:ext uri="{BB962C8B-B14F-4D97-AF65-F5344CB8AC3E}">
        <p14:creationId xmlns:p14="http://schemas.microsoft.com/office/powerpoint/2010/main" val="67011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686112"/>
            <a:ext cx="7704863" cy="733113"/>
          </a:xfrm>
          <a:prstGeom prst="rect">
            <a:avLst/>
          </a:prstGeom>
        </p:spPr>
        <p:txBody>
          <a:bodyPr vert="horz" lIns="0" tIns="0" rIns="0" bIns="0" rtlCol="0" anchor="t" anchorCtr="0">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720000" y="1431613"/>
            <a:ext cx="7704863" cy="2940361"/>
          </a:xfrm>
          <a:prstGeom prst="rect">
            <a:avLst/>
          </a:prstGeom>
        </p:spPr>
        <p:txBody>
          <a:bodyPr vert="horz" lIns="0" tIns="0" rIns="0" bIns="0" rtlCol="0" anchor="t" anchorCtr="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6" name="Slide Number Placeholder 5"/>
          <p:cNvSpPr>
            <a:spLocks noGrp="1"/>
          </p:cNvSpPr>
          <p:nvPr>
            <p:ph type="sldNum" sz="quarter" idx="4"/>
          </p:nvPr>
        </p:nvSpPr>
        <p:spPr>
          <a:xfrm>
            <a:off x="6373811" y="4703962"/>
            <a:ext cx="2057400" cy="273844"/>
          </a:xfrm>
          <a:prstGeom prst="rect">
            <a:avLst/>
          </a:prstGeom>
        </p:spPr>
        <p:txBody>
          <a:bodyPr vert="horz" lIns="0" tIns="0" rIns="0" bIns="0" rtlCol="0" anchor="t" anchorCtr="0"/>
          <a:lstStyle>
            <a:lvl1pPr algn="r">
              <a:defRPr sz="800">
                <a:solidFill>
                  <a:schemeClr val="tx2"/>
                </a:solidFill>
              </a:defRPr>
            </a:lvl1pPr>
          </a:lstStyle>
          <a:p>
            <a:fld id="{87C25C4D-999C-CB47-BC29-720C17D8D978}" type="slidenum">
              <a:rPr lang="da-DK" smtClean="0"/>
              <a:pPr/>
              <a:t>‹nr.›</a:t>
            </a:fld>
            <a:endParaRPr lang="da-DK"/>
          </a:p>
        </p:txBody>
      </p:sp>
      <p:pic>
        <p:nvPicPr>
          <p:cNvPr id="10" name="Graphic 9">
            <a:extLst>
              <a:ext uri="{FF2B5EF4-FFF2-40B4-BE49-F238E27FC236}">
                <a16:creationId xmlns:a16="http://schemas.microsoft.com/office/drawing/2014/main" id="{F6CA67B2-91BD-694D-9A8F-8F5097D283A3}"/>
              </a:ext>
            </a:extLst>
          </p:cNvPr>
          <p:cNvPicPr>
            <a:picLocks noChangeAspect="1"/>
          </p:cNvPicPr>
          <p:nvPr userDrawn="1"/>
        </p:nvPicPr>
        <p:blipFill>
          <a:blip r:embed="rId11"/>
          <a:srcRect/>
          <a:stretch/>
        </p:blipFill>
        <p:spPr>
          <a:xfrm>
            <a:off x="719051" y="4628193"/>
            <a:ext cx="941220" cy="317426"/>
          </a:xfrm>
          <a:prstGeom prst="rect">
            <a:avLst/>
          </a:prstGeom>
        </p:spPr>
      </p:pic>
    </p:spTree>
    <p:extLst>
      <p:ext uri="{BB962C8B-B14F-4D97-AF65-F5344CB8AC3E}">
        <p14:creationId xmlns:p14="http://schemas.microsoft.com/office/powerpoint/2010/main" val="225065602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74" r:id="rId3"/>
    <p:sldLayoutId id="2147483684" r:id="rId4"/>
    <p:sldLayoutId id="2147483675" r:id="rId5"/>
    <p:sldLayoutId id="2147483685" r:id="rId6"/>
    <p:sldLayoutId id="2147483686" r:id="rId7"/>
    <p:sldLayoutId id="2147483694" r:id="rId8"/>
    <p:sldLayoutId id="2147483695" r:id="rId9"/>
  </p:sldLayoutIdLst>
  <p:hf hdr="0" ftr="0" dt="0"/>
  <p:txStyles>
    <p:titleStyle>
      <a:lvl1pPr algn="l" defTabSz="685800" rtl="0" eaLnBrk="1" latinLnBrk="0" hangingPunct="1">
        <a:lnSpc>
          <a:spcPct val="90000"/>
        </a:lnSpc>
        <a:spcBef>
          <a:spcPct val="0"/>
        </a:spcBef>
        <a:buNone/>
        <a:defRPr sz="2500" b="1" u="none" kern="1200" cap="none" baseline="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550"/>
        </a:spcBef>
        <a:buClr>
          <a:schemeClr val="accent2"/>
        </a:buClr>
        <a:buFont typeface="Arial" panose="020B0604020202020204" pitchFamily="34" charset="0"/>
        <a:buChar char="•"/>
        <a:defRPr sz="1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2"/>
        </a:buClr>
        <a:buFont typeface="Arial" panose="020B0604020202020204" pitchFamily="34" charset="0"/>
        <a:buChar char="•"/>
        <a:defRPr sz="1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2"/>
        </a:buClr>
        <a:buFont typeface="Arial" panose="020B0604020202020204" pitchFamily="34" charset="0"/>
        <a:buChar char="•"/>
        <a:defRPr sz="1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2"/>
        </a:buClr>
        <a:buFont typeface="Arial" panose="020B0604020202020204" pitchFamily="34" charset="0"/>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3" userDrawn="1">
          <p15:clr>
            <a:srgbClr val="F26B43"/>
          </p15:clr>
        </p15:guide>
        <p15:guide id="2" orient="horz" pos="645" userDrawn="1">
          <p15:clr>
            <a:srgbClr val="F26B43"/>
          </p15:clr>
        </p15:guide>
        <p15:guide id="3" orient="horz" pos="2754" userDrawn="1">
          <p15:clr>
            <a:srgbClr val="F26B43"/>
          </p15:clr>
        </p15:guide>
        <p15:guide id="4" pos="5307" userDrawn="1">
          <p15:clr>
            <a:srgbClr val="F26B43"/>
          </p15:clr>
        </p15:guide>
        <p15:guide id="5" orient="horz" pos="894" userDrawn="1">
          <p15:clr>
            <a:srgbClr val="F26B43"/>
          </p15:clr>
        </p15:guide>
        <p15:guide id="6" orient="horz" pos="302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botrygt.dk/saet-indbrud-paa-dagsordenen/bestil-en-indbrudseksper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a:extLst>
              <a:ext uri="{FF2B5EF4-FFF2-40B4-BE49-F238E27FC236}">
                <a16:creationId xmlns:a16="http://schemas.microsoft.com/office/drawing/2014/main" id="{BB17A4DA-36E0-40D5-98B5-8819D347BB10}"/>
              </a:ext>
            </a:extLst>
          </p:cNvPr>
          <p:cNvSpPr txBox="1"/>
          <p:nvPr/>
        </p:nvSpPr>
        <p:spPr>
          <a:xfrm>
            <a:off x="692150" y="3162300"/>
            <a:ext cx="6705600" cy="800860"/>
          </a:xfrm>
          <a:prstGeom prst="rect">
            <a:avLst/>
          </a:prstGeom>
          <a:noFill/>
        </p:spPr>
        <p:txBody>
          <a:bodyPr wrap="square" rtlCol="0">
            <a:spAutoFit/>
          </a:bodyPr>
          <a:lstStyle/>
          <a:p>
            <a:r>
              <a:rPr lang="da-DK" sz="1600" b="1" dirty="0">
                <a:solidFill>
                  <a:srgbClr val="E40046"/>
                </a:solidFill>
                <a:latin typeface="Barlow" panose="00000500000000000000" pitchFamily="2" charset="0"/>
                <a:cs typeface="Arial" panose="020B0604020202020204" pitchFamily="34" charset="0"/>
              </a:rPr>
              <a:t>Indbrudsforebyggelsesindsatsen</a:t>
            </a:r>
            <a:br>
              <a:rPr lang="da-DK" sz="1600" b="1" dirty="0">
                <a:solidFill>
                  <a:srgbClr val="E40046"/>
                </a:solidFill>
                <a:latin typeface="Barlow" panose="00000500000000000000" pitchFamily="2" charset="0"/>
                <a:cs typeface="Arial" panose="020B0604020202020204" pitchFamily="34" charset="0"/>
              </a:rPr>
            </a:br>
            <a:r>
              <a:rPr lang="da-DK" sz="1600" dirty="0">
                <a:solidFill>
                  <a:srgbClr val="E40046"/>
                </a:solidFill>
                <a:latin typeface="Barlow" panose="00000500000000000000" pitchFamily="2" charset="0"/>
                <a:cs typeface="Arial" panose="020B0604020202020204" pitchFamily="34" charset="0"/>
              </a:rPr>
              <a:t>(Indsæt navn) Kommune</a:t>
            </a:r>
            <a:endParaRPr lang="da-DK" sz="1600" dirty="0">
              <a:solidFill>
                <a:srgbClr val="E40046"/>
              </a:solidFill>
              <a:latin typeface="Barlow" panose="00000500000000000000" pitchFamily="2" charset="0"/>
            </a:endParaRPr>
          </a:p>
          <a:p>
            <a:endParaRPr lang="da-DK" dirty="0">
              <a:solidFill>
                <a:srgbClr val="E40046"/>
              </a:solidFill>
              <a:latin typeface="Barlow" panose="00000500000000000000" pitchFamily="2" charset="0"/>
            </a:endParaRPr>
          </a:p>
        </p:txBody>
      </p:sp>
    </p:spTree>
    <p:extLst>
      <p:ext uri="{BB962C8B-B14F-4D97-AF65-F5344CB8AC3E}">
        <p14:creationId xmlns:p14="http://schemas.microsoft.com/office/powerpoint/2010/main" val="2224499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E7910FA5-206F-4961-B56D-FDE6882D6E34}"/>
              </a:ext>
            </a:extLst>
          </p:cNvPr>
          <p:cNvSpPr>
            <a:spLocks noGrp="1"/>
          </p:cNvSpPr>
          <p:nvPr>
            <p:ph type="title"/>
          </p:nvPr>
        </p:nvSpPr>
        <p:spPr>
          <a:xfrm>
            <a:off x="720000" y="178817"/>
            <a:ext cx="7704863" cy="733113"/>
          </a:xfrm>
        </p:spPr>
        <p:txBody>
          <a:bodyPr>
            <a:normAutofit/>
          </a:bodyPr>
          <a:lstStyle/>
          <a:p>
            <a:r>
              <a:rPr lang="da-DK" sz="3200" dirty="0">
                <a:solidFill>
                  <a:srgbClr val="E40046"/>
                </a:solidFill>
                <a:latin typeface="Barlow Black" panose="00000A00000000000000" pitchFamily="2" charset="0"/>
              </a:rPr>
              <a:t>Gode råd til borgerne </a:t>
            </a:r>
            <a:br>
              <a:rPr lang="da-DK" sz="3200" dirty="0">
                <a:latin typeface="Barlow Black" panose="00000A00000000000000" pitchFamily="2" charset="0"/>
              </a:rPr>
            </a:br>
            <a:r>
              <a:rPr lang="da-DK" sz="2000" b="0" dirty="0">
                <a:latin typeface="Barlow Light" panose="00000400000000000000" pitchFamily="2" charset="0"/>
              </a:rPr>
              <a:t>Vær med til at give dem videre</a:t>
            </a:r>
            <a:endParaRPr lang="da-DK" sz="3200" b="0" dirty="0">
              <a:latin typeface="Barlow Black" panose="00000A00000000000000" pitchFamily="2" charset="0"/>
            </a:endParaRPr>
          </a:p>
        </p:txBody>
      </p:sp>
      <p:sp>
        <p:nvSpPr>
          <p:cNvPr id="10" name="Femkant 9">
            <a:extLst>
              <a:ext uri="{FF2B5EF4-FFF2-40B4-BE49-F238E27FC236}">
                <a16:creationId xmlns:a16="http://schemas.microsoft.com/office/drawing/2014/main" id="{5475D892-00C3-4CE2-9072-C10F8C449DA8}"/>
              </a:ext>
            </a:extLst>
          </p:cNvPr>
          <p:cNvSpPr/>
          <p:nvPr/>
        </p:nvSpPr>
        <p:spPr>
          <a:xfrm>
            <a:off x="3250747" y="2225506"/>
            <a:ext cx="2642506" cy="1819335"/>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4" name="Lige forbindelse 3">
            <a:extLst>
              <a:ext uri="{FF2B5EF4-FFF2-40B4-BE49-F238E27FC236}">
                <a16:creationId xmlns:a16="http://schemas.microsoft.com/office/drawing/2014/main" id="{D422A732-E4AC-496F-B19C-7A29BEADAFF7}"/>
              </a:ext>
            </a:extLst>
          </p:cNvPr>
          <p:cNvCxnSpPr>
            <a:cxnSpLocks/>
            <a:stCxn id="10" idx="1"/>
          </p:cNvCxnSpPr>
          <p:nvPr/>
        </p:nvCxnSpPr>
        <p:spPr>
          <a:xfrm flipH="1" flipV="1">
            <a:off x="1628781" y="2459940"/>
            <a:ext cx="1621969" cy="4604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Lige forbindelse 12">
            <a:extLst>
              <a:ext uri="{FF2B5EF4-FFF2-40B4-BE49-F238E27FC236}">
                <a16:creationId xmlns:a16="http://schemas.microsoft.com/office/drawing/2014/main" id="{4B850F4A-9076-46D6-A59A-D1C67079A50D}"/>
              </a:ext>
            </a:extLst>
          </p:cNvPr>
          <p:cNvCxnSpPr>
            <a:cxnSpLocks/>
            <a:stCxn id="10" idx="0"/>
          </p:cNvCxnSpPr>
          <p:nvPr/>
        </p:nvCxnSpPr>
        <p:spPr>
          <a:xfrm flipV="1">
            <a:off x="4572000" y="1323976"/>
            <a:ext cx="1" cy="90153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Lige forbindelse 15">
            <a:extLst>
              <a:ext uri="{FF2B5EF4-FFF2-40B4-BE49-F238E27FC236}">
                <a16:creationId xmlns:a16="http://schemas.microsoft.com/office/drawing/2014/main" id="{E79781AA-B0E7-4D81-AC84-F073C3F697ED}"/>
              </a:ext>
            </a:extLst>
          </p:cNvPr>
          <p:cNvCxnSpPr>
            <a:cxnSpLocks/>
          </p:cNvCxnSpPr>
          <p:nvPr/>
        </p:nvCxnSpPr>
        <p:spPr>
          <a:xfrm flipV="1">
            <a:off x="5465679" y="2459940"/>
            <a:ext cx="2049540" cy="6587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Lige forbindelse 17">
            <a:extLst>
              <a:ext uri="{FF2B5EF4-FFF2-40B4-BE49-F238E27FC236}">
                <a16:creationId xmlns:a16="http://schemas.microsoft.com/office/drawing/2014/main" id="{6C5D1742-C9E4-48C2-8FC4-D8E5BA1500D5}"/>
              </a:ext>
            </a:extLst>
          </p:cNvPr>
          <p:cNvCxnSpPr>
            <a:cxnSpLocks/>
            <a:endCxn id="10" idx="2"/>
          </p:cNvCxnSpPr>
          <p:nvPr/>
        </p:nvCxnSpPr>
        <p:spPr>
          <a:xfrm flipV="1">
            <a:off x="2752991" y="4044836"/>
            <a:ext cx="1002431" cy="9198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Lige forbindelse 19">
            <a:extLst>
              <a:ext uri="{FF2B5EF4-FFF2-40B4-BE49-F238E27FC236}">
                <a16:creationId xmlns:a16="http://schemas.microsoft.com/office/drawing/2014/main" id="{D5970DF3-F493-4CE1-AD45-BF5D1F2F3CB2}"/>
              </a:ext>
            </a:extLst>
          </p:cNvPr>
          <p:cNvCxnSpPr>
            <a:cxnSpLocks/>
            <a:endCxn id="10" idx="4"/>
          </p:cNvCxnSpPr>
          <p:nvPr/>
        </p:nvCxnSpPr>
        <p:spPr>
          <a:xfrm flipH="1" flipV="1">
            <a:off x="5388578" y="4044836"/>
            <a:ext cx="438908" cy="919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ktangel 30">
            <a:extLst>
              <a:ext uri="{FF2B5EF4-FFF2-40B4-BE49-F238E27FC236}">
                <a16:creationId xmlns:a16="http://schemas.microsoft.com/office/drawing/2014/main" id="{132D7E94-1ED5-49AB-AB79-F35C5697A543}"/>
              </a:ext>
            </a:extLst>
          </p:cNvPr>
          <p:cNvSpPr/>
          <p:nvPr/>
        </p:nvSpPr>
        <p:spPr>
          <a:xfrm>
            <a:off x="720001" y="1415133"/>
            <a:ext cx="4126832" cy="3077766"/>
          </a:xfrm>
          <a:prstGeom prst="rect">
            <a:avLst/>
          </a:prstGeom>
        </p:spPr>
        <p:txBody>
          <a:bodyPr wrap="square" lIns="0" tIns="0" rIns="0" bIns="0">
            <a:spAutoFit/>
          </a:bodyPr>
          <a:lstStyle/>
          <a:p>
            <a:pPr marL="342900" indent="-342900">
              <a:buAutoNum type="arabicPeriod"/>
            </a:pPr>
            <a:r>
              <a:rPr lang="da-DK" sz="2000" dirty="0">
                <a:latin typeface="Barlow regular" panose="00000500000000000000" pitchFamily="2" charset="0"/>
              </a:rPr>
              <a:t>Vær en god nabohjælper </a:t>
            </a:r>
          </a:p>
          <a:p>
            <a:pPr marL="342900" indent="-342900">
              <a:buAutoNum type="arabicPeriod"/>
            </a:pPr>
            <a:endParaRPr lang="da-DK" sz="2000" dirty="0">
              <a:latin typeface="Barlow regular" panose="00000500000000000000" pitchFamily="2" charset="0"/>
            </a:endParaRPr>
          </a:p>
          <a:p>
            <a:pPr marL="342900" indent="-342900">
              <a:buAutoNum type="arabicPeriod"/>
            </a:pPr>
            <a:r>
              <a:rPr lang="da-DK" sz="2000" dirty="0">
                <a:latin typeface="Barlow regular" panose="00000500000000000000" pitchFamily="2" charset="0"/>
              </a:rPr>
              <a:t>Tænd lys ude, og trim hækken </a:t>
            </a:r>
          </a:p>
          <a:p>
            <a:pPr marL="342900" indent="-342900">
              <a:buAutoNum type="arabicPeriod"/>
            </a:pPr>
            <a:endParaRPr lang="da-DK" sz="2000" dirty="0">
              <a:latin typeface="Barlow regular" panose="00000500000000000000" pitchFamily="2" charset="0"/>
            </a:endParaRPr>
          </a:p>
          <a:p>
            <a:pPr marL="342900" indent="-342900">
              <a:buAutoNum type="arabicPeriod"/>
            </a:pPr>
            <a:r>
              <a:rPr lang="da-DK" sz="2000" dirty="0">
                <a:latin typeface="Barlow regular" panose="00000500000000000000" pitchFamily="2" charset="0"/>
              </a:rPr>
              <a:t>Brug sikre betalingsformer, når du køber brugt</a:t>
            </a:r>
          </a:p>
          <a:p>
            <a:pPr marL="342900" indent="-342900">
              <a:buAutoNum type="arabicPeriod"/>
            </a:pPr>
            <a:endParaRPr lang="da-DK" sz="2000" dirty="0">
              <a:latin typeface="Barlow regular" panose="00000500000000000000" pitchFamily="2" charset="0"/>
            </a:endParaRPr>
          </a:p>
          <a:p>
            <a:pPr marL="342900" indent="-342900">
              <a:buAutoNum type="arabicPeriod"/>
            </a:pPr>
            <a:r>
              <a:rPr lang="da-DK" sz="2000" dirty="0">
                <a:latin typeface="Barlow regular" panose="00000500000000000000" pitchFamily="2" charset="0"/>
              </a:rPr>
              <a:t>Ring 114 ved mistanke om indbrud </a:t>
            </a:r>
          </a:p>
          <a:p>
            <a:pPr marL="342900" indent="-342900">
              <a:buAutoNum type="arabicPeriod"/>
            </a:pPr>
            <a:endParaRPr lang="da-DK" sz="2000" dirty="0">
              <a:latin typeface="Barlow regular" panose="00000500000000000000" pitchFamily="2" charset="0"/>
            </a:endParaRPr>
          </a:p>
          <a:p>
            <a:pPr marL="342900" indent="-342900">
              <a:buAutoNum type="arabicPeriod"/>
            </a:pPr>
            <a:r>
              <a:rPr lang="da-DK" sz="2000" dirty="0">
                <a:latin typeface="Barlow regular" panose="00000500000000000000" pitchFamily="2" charset="0"/>
              </a:rPr>
              <a:t>Gør det svært at bryd ind </a:t>
            </a:r>
          </a:p>
        </p:txBody>
      </p:sp>
      <p:pic>
        <p:nvPicPr>
          <p:cNvPr id="32" name="Billede 31">
            <a:extLst>
              <a:ext uri="{FF2B5EF4-FFF2-40B4-BE49-F238E27FC236}">
                <a16:creationId xmlns:a16="http://schemas.microsoft.com/office/drawing/2014/main" id="{395D1651-984F-41BD-B33B-3CDB9769248B}"/>
              </a:ext>
            </a:extLst>
          </p:cNvPr>
          <p:cNvPicPr>
            <a:picLocks noChangeAspect="1"/>
          </p:cNvPicPr>
          <p:nvPr/>
        </p:nvPicPr>
        <p:blipFill rotWithShape="1">
          <a:blip r:embed="rId3">
            <a:extLst>
              <a:ext uri="{28A0092B-C50C-407E-A947-70E740481C1C}">
                <a14:useLocalDpi xmlns:a14="http://schemas.microsoft.com/office/drawing/2010/main" val="0"/>
              </a:ext>
            </a:extLst>
          </a:blip>
          <a:srcRect l="18609" r="24236"/>
          <a:stretch/>
        </p:blipFill>
        <p:spPr>
          <a:xfrm>
            <a:off x="5210070" y="0"/>
            <a:ext cx="3933929" cy="5143500"/>
          </a:xfrm>
          <a:prstGeom prst="rect">
            <a:avLst/>
          </a:prstGeom>
        </p:spPr>
      </p:pic>
    </p:spTree>
    <p:extLst>
      <p:ext uri="{BB962C8B-B14F-4D97-AF65-F5344CB8AC3E}">
        <p14:creationId xmlns:p14="http://schemas.microsoft.com/office/powerpoint/2010/main" val="1771372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74B336-C77F-EE42-A047-E3E00BD05B63}"/>
              </a:ext>
            </a:extLst>
          </p:cNvPr>
          <p:cNvSpPr>
            <a:spLocks noGrp="1"/>
          </p:cNvSpPr>
          <p:nvPr>
            <p:ph type="body" sz="quarter" idx="11"/>
          </p:nvPr>
        </p:nvSpPr>
        <p:spPr/>
        <p:txBody>
          <a:bodyPr/>
          <a:lstStyle/>
          <a:p>
            <a:r>
              <a:rPr lang="da-DK" dirty="0"/>
              <a:t>Præsentation af Bo trygt i XXXXXXXX Kommune d XX/XX/20XX</a:t>
            </a:r>
          </a:p>
        </p:txBody>
      </p:sp>
      <p:sp>
        <p:nvSpPr>
          <p:cNvPr id="3" name="Tekstfelt 2">
            <a:extLst>
              <a:ext uri="{FF2B5EF4-FFF2-40B4-BE49-F238E27FC236}">
                <a16:creationId xmlns:a16="http://schemas.microsoft.com/office/drawing/2014/main" id="{857E8E34-12D3-4675-88FE-1EB2DA61AE7F}"/>
              </a:ext>
            </a:extLst>
          </p:cNvPr>
          <p:cNvSpPr txBox="1"/>
          <p:nvPr/>
        </p:nvSpPr>
        <p:spPr>
          <a:xfrm>
            <a:off x="7976870" y="4677415"/>
            <a:ext cx="1167130" cy="261610"/>
          </a:xfrm>
          <a:prstGeom prst="rect">
            <a:avLst/>
          </a:prstGeom>
          <a:noFill/>
        </p:spPr>
        <p:txBody>
          <a:bodyPr wrap="square" rtlCol="0">
            <a:spAutoFit/>
          </a:bodyPr>
          <a:lstStyle/>
          <a:p>
            <a:r>
              <a:rPr lang="da-DK" sz="1100" dirty="0">
                <a:latin typeface="Barlow" panose="00000500000000000000" pitchFamily="2" charset="0"/>
              </a:rPr>
              <a:t>Side 1 2 af 12 </a:t>
            </a:r>
          </a:p>
        </p:txBody>
      </p:sp>
    </p:spTree>
    <p:extLst>
      <p:ext uri="{BB962C8B-B14F-4D97-AF65-F5344CB8AC3E}">
        <p14:creationId xmlns:p14="http://schemas.microsoft.com/office/powerpoint/2010/main" val="802121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53ECC7-3DB7-4A1C-8E5E-E974B37B4C28}"/>
              </a:ext>
            </a:extLst>
          </p:cNvPr>
          <p:cNvSpPr>
            <a:spLocks noGrp="1"/>
          </p:cNvSpPr>
          <p:nvPr>
            <p:ph type="title"/>
          </p:nvPr>
        </p:nvSpPr>
        <p:spPr/>
        <p:txBody>
          <a:bodyPr>
            <a:normAutofit/>
          </a:bodyPr>
          <a:lstStyle/>
          <a:p>
            <a:r>
              <a:rPr lang="da-DK" sz="3200" dirty="0">
                <a:solidFill>
                  <a:srgbClr val="E40046"/>
                </a:solidFill>
                <a:latin typeface="Barlow Black" panose="00000A00000000000000" pitchFamily="2" charset="0"/>
              </a:rPr>
              <a:t>Hvornår er disse slides relevant at bruge? </a:t>
            </a:r>
          </a:p>
        </p:txBody>
      </p:sp>
      <p:sp>
        <p:nvSpPr>
          <p:cNvPr id="5" name="Pladsholder til indhold 4">
            <a:extLst>
              <a:ext uri="{FF2B5EF4-FFF2-40B4-BE49-F238E27FC236}">
                <a16:creationId xmlns:a16="http://schemas.microsoft.com/office/drawing/2014/main" id="{6FE0F6DB-9C23-4C21-84C3-20C7D142B305}"/>
              </a:ext>
            </a:extLst>
          </p:cNvPr>
          <p:cNvSpPr>
            <a:spLocks noGrp="1"/>
          </p:cNvSpPr>
          <p:nvPr>
            <p:ph idx="1"/>
          </p:nvPr>
        </p:nvSpPr>
        <p:spPr/>
        <p:txBody>
          <a:bodyPr/>
          <a:lstStyle/>
          <a:p>
            <a:endParaRPr lang="da-DK"/>
          </a:p>
        </p:txBody>
      </p:sp>
      <p:sp>
        <p:nvSpPr>
          <p:cNvPr id="4" name="Rektangel 3">
            <a:extLst>
              <a:ext uri="{FF2B5EF4-FFF2-40B4-BE49-F238E27FC236}">
                <a16:creationId xmlns:a16="http://schemas.microsoft.com/office/drawing/2014/main" id="{9BBFCE65-A623-4FD5-890C-8DDAB98E1B85}"/>
              </a:ext>
            </a:extLst>
          </p:cNvPr>
          <p:cNvSpPr/>
          <p:nvPr/>
        </p:nvSpPr>
        <p:spPr>
          <a:xfrm>
            <a:off x="720000" y="1438835"/>
            <a:ext cx="2439403" cy="808309"/>
          </a:xfrm>
          <a:prstGeom prst="rect">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3"/>
          </a:p>
        </p:txBody>
      </p:sp>
      <p:sp>
        <p:nvSpPr>
          <p:cNvPr id="10" name="Tekstfelt 9">
            <a:extLst>
              <a:ext uri="{FF2B5EF4-FFF2-40B4-BE49-F238E27FC236}">
                <a16:creationId xmlns:a16="http://schemas.microsoft.com/office/drawing/2014/main" id="{0CAF4B01-18B9-430A-9826-D689F83007A6}"/>
              </a:ext>
            </a:extLst>
          </p:cNvPr>
          <p:cNvSpPr txBox="1"/>
          <p:nvPr/>
        </p:nvSpPr>
        <p:spPr>
          <a:xfrm>
            <a:off x="720000" y="1430128"/>
            <a:ext cx="2439403" cy="531364"/>
          </a:xfrm>
          <a:prstGeom prst="rect">
            <a:avLst/>
          </a:prstGeom>
          <a:solidFill>
            <a:srgbClr val="B1B3B3"/>
          </a:solidFill>
        </p:spPr>
        <p:txBody>
          <a:bodyPr wrap="square" rtlCol="0">
            <a:spAutoFit/>
          </a:bodyPr>
          <a:lstStyle/>
          <a:p>
            <a:pPr algn="ctr"/>
            <a:r>
              <a:rPr lang="da-DK" sz="1800" dirty="0">
                <a:solidFill>
                  <a:schemeClr val="bg1"/>
                </a:solidFill>
                <a:latin typeface="Barlow regular" panose="00000500000000000000" pitchFamily="2" charset="0"/>
              </a:rPr>
              <a:t>Uddannelsesoplæg</a:t>
            </a:r>
          </a:p>
          <a:p>
            <a:endParaRPr lang="da-DK" sz="1053" dirty="0"/>
          </a:p>
        </p:txBody>
      </p:sp>
      <p:sp>
        <p:nvSpPr>
          <p:cNvPr id="13" name="Rektangel 12">
            <a:extLst>
              <a:ext uri="{FF2B5EF4-FFF2-40B4-BE49-F238E27FC236}">
                <a16:creationId xmlns:a16="http://schemas.microsoft.com/office/drawing/2014/main" id="{603E5FCD-F9A9-438E-86E2-A74DE2F5AB2C}"/>
              </a:ext>
            </a:extLst>
          </p:cNvPr>
          <p:cNvSpPr/>
          <p:nvPr/>
        </p:nvSpPr>
        <p:spPr>
          <a:xfrm>
            <a:off x="720000" y="1950146"/>
            <a:ext cx="2439403" cy="2421828"/>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3" dirty="0">
              <a:highlight>
                <a:srgbClr val="FFFF00"/>
              </a:highlight>
            </a:endParaRPr>
          </a:p>
        </p:txBody>
      </p:sp>
      <p:sp>
        <p:nvSpPr>
          <p:cNvPr id="14" name="Ligebenet trekant 13">
            <a:extLst>
              <a:ext uri="{FF2B5EF4-FFF2-40B4-BE49-F238E27FC236}">
                <a16:creationId xmlns:a16="http://schemas.microsoft.com/office/drawing/2014/main" id="{2CFB2E3B-15F4-44BE-97E3-692C9253F5A9}"/>
              </a:ext>
            </a:extLst>
          </p:cNvPr>
          <p:cNvSpPr/>
          <p:nvPr/>
        </p:nvSpPr>
        <p:spPr>
          <a:xfrm rot="10800000">
            <a:off x="1603812" y="1875892"/>
            <a:ext cx="501782" cy="188145"/>
          </a:xfrm>
          <a:prstGeom prst="triangle">
            <a:avLst/>
          </a:prstGeom>
          <a:solidFill>
            <a:srgbClr val="B1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3"/>
          </a:p>
        </p:txBody>
      </p:sp>
      <p:sp>
        <p:nvSpPr>
          <p:cNvPr id="19" name="Rektangel 18">
            <a:extLst>
              <a:ext uri="{FF2B5EF4-FFF2-40B4-BE49-F238E27FC236}">
                <a16:creationId xmlns:a16="http://schemas.microsoft.com/office/drawing/2014/main" id="{B07A278B-0963-4773-9E7B-010674645671}"/>
              </a:ext>
            </a:extLst>
          </p:cNvPr>
          <p:cNvSpPr/>
          <p:nvPr/>
        </p:nvSpPr>
        <p:spPr>
          <a:xfrm>
            <a:off x="3368451" y="1438835"/>
            <a:ext cx="2439403" cy="808309"/>
          </a:xfrm>
          <a:prstGeom prst="rect">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3"/>
          </a:p>
        </p:txBody>
      </p:sp>
      <p:sp>
        <p:nvSpPr>
          <p:cNvPr id="20" name="Tekstfelt 19">
            <a:extLst>
              <a:ext uri="{FF2B5EF4-FFF2-40B4-BE49-F238E27FC236}">
                <a16:creationId xmlns:a16="http://schemas.microsoft.com/office/drawing/2014/main" id="{7B4E14F2-8B65-4275-BBF6-E5103EC625F5}"/>
              </a:ext>
            </a:extLst>
          </p:cNvPr>
          <p:cNvSpPr txBox="1"/>
          <p:nvPr/>
        </p:nvSpPr>
        <p:spPr>
          <a:xfrm>
            <a:off x="3368451" y="1430128"/>
            <a:ext cx="2439403" cy="531364"/>
          </a:xfrm>
          <a:prstGeom prst="rect">
            <a:avLst/>
          </a:prstGeom>
          <a:solidFill>
            <a:srgbClr val="B1B3B3"/>
          </a:solidFill>
        </p:spPr>
        <p:txBody>
          <a:bodyPr wrap="square" rtlCol="0">
            <a:spAutoFit/>
          </a:bodyPr>
          <a:lstStyle/>
          <a:p>
            <a:pPr algn="ctr"/>
            <a:r>
              <a:rPr lang="da-DK" sz="1800" dirty="0">
                <a:solidFill>
                  <a:schemeClr val="bg1"/>
                </a:solidFill>
                <a:latin typeface="Barlow regular" panose="00000500000000000000" pitchFamily="2" charset="0"/>
              </a:rPr>
              <a:t>Videndeling </a:t>
            </a:r>
          </a:p>
          <a:p>
            <a:endParaRPr lang="da-DK" sz="1053" dirty="0"/>
          </a:p>
        </p:txBody>
      </p:sp>
      <p:sp>
        <p:nvSpPr>
          <p:cNvPr id="21" name="Rektangel 20">
            <a:extLst>
              <a:ext uri="{FF2B5EF4-FFF2-40B4-BE49-F238E27FC236}">
                <a16:creationId xmlns:a16="http://schemas.microsoft.com/office/drawing/2014/main" id="{D95C73BA-A150-4058-ACCB-EF0F485E20E6}"/>
              </a:ext>
            </a:extLst>
          </p:cNvPr>
          <p:cNvSpPr/>
          <p:nvPr/>
        </p:nvSpPr>
        <p:spPr>
          <a:xfrm>
            <a:off x="3368451" y="1950146"/>
            <a:ext cx="2439403" cy="2421828"/>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3" dirty="0">
              <a:highlight>
                <a:srgbClr val="FFFF00"/>
              </a:highlight>
            </a:endParaRPr>
          </a:p>
        </p:txBody>
      </p:sp>
      <p:sp>
        <p:nvSpPr>
          <p:cNvPr id="22" name="Ligebenet trekant 21">
            <a:extLst>
              <a:ext uri="{FF2B5EF4-FFF2-40B4-BE49-F238E27FC236}">
                <a16:creationId xmlns:a16="http://schemas.microsoft.com/office/drawing/2014/main" id="{ACA17945-F1EE-4B59-BC6E-ABA20A5DD811}"/>
              </a:ext>
            </a:extLst>
          </p:cNvPr>
          <p:cNvSpPr/>
          <p:nvPr/>
        </p:nvSpPr>
        <p:spPr>
          <a:xfrm rot="10800000">
            <a:off x="4343613" y="1875892"/>
            <a:ext cx="501782" cy="188145"/>
          </a:xfrm>
          <a:prstGeom prst="triangle">
            <a:avLst/>
          </a:prstGeom>
          <a:solidFill>
            <a:srgbClr val="B1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3"/>
          </a:p>
        </p:txBody>
      </p:sp>
      <p:sp>
        <p:nvSpPr>
          <p:cNvPr id="23" name="Rektangel 22">
            <a:extLst>
              <a:ext uri="{FF2B5EF4-FFF2-40B4-BE49-F238E27FC236}">
                <a16:creationId xmlns:a16="http://schemas.microsoft.com/office/drawing/2014/main" id="{92B5ED55-6915-4656-9B9E-6358724DE4E1}"/>
              </a:ext>
            </a:extLst>
          </p:cNvPr>
          <p:cNvSpPr/>
          <p:nvPr/>
        </p:nvSpPr>
        <p:spPr>
          <a:xfrm>
            <a:off x="5985460" y="1438835"/>
            <a:ext cx="2439403" cy="808309"/>
          </a:xfrm>
          <a:prstGeom prst="rect">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3"/>
          </a:p>
        </p:txBody>
      </p:sp>
      <p:sp>
        <p:nvSpPr>
          <p:cNvPr id="24" name="Tekstfelt 23">
            <a:extLst>
              <a:ext uri="{FF2B5EF4-FFF2-40B4-BE49-F238E27FC236}">
                <a16:creationId xmlns:a16="http://schemas.microsoft.com/office/drawing/2014/main" id="{918C5B85-19B4-4B49-A2F2-EB6E7D9CAFE0}"/>
              </a:ext>
            </a:extLst>
          </p:cNvPr>
          <p:cNvSpPr txBox="1"/>
          <p:nvPr/>
        </p:nvSpPr>
        <p:spPr>
          <a:xfrm>
            <a:off x="5985460" y="1430128"/>
            <a:ext cx="2439403" cy="531364"/>
          </a:xfrm>
          <a:prstGeom prst="rect">
            <a:avLst/>
          </a:prstGeom>
          <a:solidFill>
            <a:srgbClr val="B1B3B3"/>
          </a:solidFill>
        </p:spPr>
        <p:txBody>
          <a:bodyPr wrap="square" rtlCol="0">
            <a:spAutoFit/>
          </a:bodyPr>
          <a:lstStyle/>
          <a:p>
            <a:pPr algn="ctr"/>
            <a:r>
              <a:rPr lang="da-DK" sz="1800" dirty="0">
                <a:solidFill>
                  <a:schemeClr val="bg1"/>
                </a:solidFill>
                <a:latin typeface="Barlow regular" panose="00000500000000000000" pitchFamily="2" charset="0"/>
              </a:rPr>
              <a:t>Inspiration </a:t>
            </a:r>
          </a:p>
          <a:p>
            <a:endParaRPr lang="da-DK" sz="1053" dirty="0"/>
          </a:p>
        </p:txBody>
      </p:sp>
      <p:sp>
        <p:nvSpPr>
          <p:cNvPr id="25" name="Rektangel 24">
            <a:extLst>
              <a:ext uri="{FF2B5EF4-FFF2-40B4-BE49-F238E27FC236}">
                <a16:creationId xmlns:a16="http://schemas.microsoft.com/office/drawing/2014/main" id="{55D9C31D-A936-4951-BAAA-6E301CCA3B16}"/>
              </a:ext>
            </a:extLst>
          </p:cNvPr>
          <p:cNvSpPr/>
          <p:nvPr/>
        </p:nvSpPr>
        <p:spPr>
          <a:xfrm>
            <a:off x="5985460" y="1950146"/>
            <a:ext cx="2439403" cy="2421828"/>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3" dirty="0">
              <a:highlight>
                <a:srgbClr val="FFFF00"/>
              </a:highlight>
            </a:endParaRPr>
          </a:p>
        </p:txBody>
      </p:sp>
      <p:sp>
        <p:nvSpPr>
          <p:cNvPr id="26" name="Ligebenet trekant 25">
            <a:extLst>
              <a:ext uri="{FF2B5EF4-FFF2-40B4-BE49-F238E27FC236}">
                <a16:creationId xmlns:a16="http://schemas.microsoft.com/office/drawing/2014/main" id="{283BFBFF-6AB7-45B3-9D8F-2F38CB85E877}"/>
              </a:ext>
            </a:extLst>
          </p:cNvPr>
          <p:cNvSpPr/>
          <p:nvPr/>
        </p:nvSpPr>
        <p:spPr>
          <a:xfrm rot="10800000">
            <a:off x="6960622" y="1875892"/>
            <a:ext cx="501782" cy="188145"/>
          </a:xfrm>
          <a:prstGeom prst="triangle">
            <a:avLst/>
          </a:prstGeom>
          <a:solidFill>
            <a:srgbClr val="B1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3"/>
          </a:p>
        </p:txBody>
      </p:sp>
      <p:sp>
        <p:nvSpPr>
          <p:cNvPr id="27" name="Tekstfelt 26">
            <a:extLst>
              <a:ext uri="{FF2B5EF4-FFF2-40B4-BE49-F238E27FC236}">
                <a16:creationId xmlns:a16="http://schemas.microsoft.com/office/drawing/2014/main" id="{5431E7EE-CBAB-4AB8-99F5-4975837E303E}"/>
              </a:ext>
            </a:extLst>
          </p:cNvPr>
          <p:cNvSpPr txBox="1"/>
          <p:nvPr/>
        </p:nvSpPr>
        <p:spPr>
          <a:xfrm>
            <a:off x="921529" y="2157781"/>
            <a:ext cx="2021306" cy="2031325"/>
          </a:xfrm>
          <a:prstGeom prst="rect">
            <a:avLst/>
          </a:prstGeom>
          <a:solidFill>
            <a:srgbClr val="53565A"/>
          </a:solidFill>
        </p:spPr>
        <p:txBody>
          <a:bodyPr wrap="square" rtlCol="0">
            <a:spAutoFit/>
          </a:bodyPr>
          <a:lstStyle/>
          <a:p>
            <a:pPr algn="ctr"/>
            <a:r>
              <a:rPr lang="da-DK" sz="1400" dirty="0">
                <a:solidFill>
                  <a:schemeClr val="bg1"/>
                </a:solidFill>
                <a:latin typeface="Barlow" panose="00000500000000000000" pitchFamily="2" charset="0"/>
              </a:rPr>
              <a:t>De kan bruges i et uddannelsesforløb med udgående medarbejdere, som er direkte i kontakt med borgerne. Det kan hjælpe dem med at forstå deres rolle, og hvordan de kan bidrage.</a:t>
            </a:r>
          </a:p>
        </p:txBody>
      </p:sp>
      <p:sp>
        <p:nvSpPr>
          <p:cNvPr id="28" name="Tekstfelt 27">
            <a:extLst>
              <a:ext uri="{FF2B5EF4-FFF2-40B4-BE49-F238E27FC236}">
                <a16:creationId xmlns:a16="http://schemas.microsoft.com/office/drawing/2014/main" id="{121ACEC7-747E-45FE-BFC5-E9F06A32E7F8}"/>
              </a:ext>
            </a:extLst>
          </p:cNvPr>
          <p:cNvSpPr txBox="1"/>
          <p:nvPr/>
        </p:nvSpPr>
        <p:spPr>
          <a:xfrm>
            <a:off x="3583850" y="2165503"/>
            <a:ext cx="2021306" cy="1892826"/>
          </a:xfrm>
          <a:prstGeom prst="rect">
            <a:avLst/>
          </a:prstGeom>
          <a:solidFill>
            <a:srgbClr val="53565A"/>
          </a:solidFill>
        </p:spPr>
        <p:txBody>
          <a:bodyPr wrap="square" rtlCol="0">
            <a:spAutoFit/>
          </a:bodyPr>
          <a:lstStyle/>
          <a:p>
            <a:pPr algn="ctr"/>
            <a:r>
              <a:rPr lang="da-DK" sz="1300" dirty="0">
                <a:solidFill>
                  <a:schemeClr val="bg1"/>
                </a:solidFill>
                <a:latin typeface="Barlow" panose="00000500000000000000" pitchFamily="2" charset="0"/>
              </a:rPr>
              <a:t>De kan bruges til at videndele og informere relevante medarbejdere på tværs af forvaltninger om partnerskabet. De kan få et større indblik i de specifikke indsatser, og hvad kommunens konkrete rolle er.</a:t>
            </a:r>
          </a:p>
        </p:txBody>
      </p:sp>
      <p:sp>
        <p:nvSpPr>
          <p:cNvPr id="30" name="Tekstfelt 29">
            <a:extLst>
              <a:ext uri="{FF2B5EF4-FFF2-40B4-BE49-F238E27FC236}">
                <a16:creationId xmlns:a16="http://schemas.microsoft.com/office/drawing/2014/main" id="{C19EF485-D3D7-48AF-A4FA-A9E33CDCACDC}"/>
              </a:ext>
            </a:extLst>
          </p:cNvPr>
          <p:cNvSpPr txBox="1"/>
          <p:nvPr/>
        </p:nvSpPr>
        <p:spPr>
          <a:xfrm>
            <a:off x="6194508" y="2170428"/>
            <a:ext cx="2021306" cy="1815882"/>
          </a:xfrm>
          <a:prstGeom prst="rect">
            <a:avLst/>
          </a:prstGeom>
          <a:noFill/>
        </p:spPr>
        <p:txBody>
          <a:bodyPr wrap="square" rtlCol="0">
            <a:spAutoFit/>
          </a:bodyPr>
          <a:lstStyle/>
          <a:p>
            <a:pPr algn="ctr"/>
            <a:r>
              <a:rPr lang="da-DK" sz="1400" dirty="0">
                <a:solidFill>
                  <a:schemeClr val="bg1"/>
                </a:solidFill>
                <a:latin typeface="Barlow" panose="00000500000000000000" pitchFamily="2" charset="0"/>
              </a:rPr>
              <a:t>De kan bruges som en guide eller inspiration til, hvordan kommunen kan arbejde med uddannelse af medarbejdere på specifikke Bo trygt-</a:t>
            </a:r>
          </a:p>
          <a:p>
            <a:pPr algn="ctr"/>
            <a:r>
              <a:rPr lang="da-DK" sz="1400" dirty="0">
                <a:solidFill>
                  <a:schemeClr val="bg1"/>
                </a:solidFill>
                <a:latin typeface="Barlow" panose="00000500000000000000" pitchFamily="2" charset="0"/>
              </a:rPr>
              <a:t> dagsordener. </a:t>
            </a:r>
          </a:p>
        </p:txBody>
      </p:sp>
      <p:sp>
        <p:nvSpPr>
          <p:cNvPr id="29" name="Tekstfelt 28">
            <a:extLst>
              <a:ext uri="{FF2B5EF4-FFF2-40B4-BE49-F238E27FC236}">
                <a16:creationId xmlns:a16="http://schemas.microsoft.com/office/drawing/2014/main" id="{D50306CF-CC4C-456C-9245-72B78FA7B9AC}"/>
              </a:ext>
            </a:extLst>
          </p:cNvPr>
          <p:cNvSpPr txBox="1"/>
          <p:nvPr/>
        </p:nvSpPr>
        <p:spPr>
          <a:xfrm>
            <a:off x="7976870" y="4677415"/>
            <a:ext cx="1167130" cy="261610"/>
          </a:xfrm>
          <a:prstGeom prst="rect">
            <a:avLst/>
          </a:prstGeom>
          <a:noFill/>
        </p:spPr>
        <p:txBody>
          <a:bodyPr wrap="square" rtlCol="0">
            <a:spAutoFit/>
          </a:bodyPr>
          <a:lstStyle/>
          <a:p>
            <a:r>
              <a:rPr lang="da-DK" sz="1100" dirty="0">
                <a:latin typeface="Barlow" panose="00000500000000000000" pitchFamily="2" charset="0"/>
              </a:rPr>
              <a:t>Side 3 af 12 </a:t>
            </a:r>
          </a:p>
        </p:txBody>
      </p:sp>
    </p:spTree>
    <p:extLst>
      <p:ext uri="{BB962C8B-B14F-4D97-AF65-F5344CB8AC3E}">
        <p14:creationId xmlns:p14="http://schemas.microsoft.com/office/powerpoint/2010/main" val="3581171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 name="Billede 231">
            <a:extLst>
              <a:ext uri="{FF2B5EF4-FFF2-40B4-BE49-F238E27FC236}">
                <a16:creationId xmlns:a16="http://schemas.microsoft.com/office/drawing/2014/main" id="{EA1653B6-2088-4902-A37F-1464FE352A95}"/>
              </a:ext>
            </a:extLst>
          </p:cNvPr>
          <p:cNvPicPr>
            <a:picLocks noChangeAspect="1"/>
          </p:cNvPicPr>
          <p:nvPr/>
        </p:nvPicPr>
        <p:blipFill>
          <a:blip r:embed="rId2"/>
          <a:stretch>
            <a:fillRect/>
          </a:stretch>
        </p:blipFill>
        <p:spPr>
          <a:xfrm>
            <a:off x="3997897" y="1298309"/>
            <a:ext cx="4478951" cy="3086054"/>
          </a:xfrm>
          <a:prstGeom prst="rect">
            <a:avLst/>
          </a:prstGeom>
        </p:spPr>
      </p:pic>
      <p:sp>
        <p:nvSpPr>
          <p:cNvPr id="234" name="Titel 233">
            <a:extLst>
              <a:ext uri="{FF2B5EF4-FFF2-40B4-BE49-F238E27FC236}">
                <a16:creationId xmlns:a16="http://schemas.microsoft.com/office/drawing/2014/main" id="{FBE34D97-B1EA-477E-B8FB-EC4CCFFEBB9C}"/>
              </a:ext>
            </a:extLst>
          </p:cNvPr>
          <p:cNvSpPr>
            <a:spLocks noGrp="1"/>
          </p:cNvSpPr>
          <p:nvPr>
            <p:ph type="title"/>
          </p:nvPr>
        </p:nvSpPr>
        <p:spPr/>
        <p:txBody>
          <a:bodyPr>
            <a:noAutofit/>
          </a:bodyPr>
          <a:lstStyle/>
          <a:p>
            <a:r>
              <a:rPr lang="da-DK" sz="3200" b="1" dirty="0">
                <a:solidFill>
                  <a:srgbClr val="E10041"/>
                </a:solidFill>
                <a:latin typeface="Barlow Black" panose="00000A00000000000000" pitchFamily="2" charset="0"/>
                <a:cs typeface="Barlow SemiBold"/>
              </a:rPr>
              <a:t>Om de </a:t>
            </a:r>
            <a:r>
              <a:rPr lang="da-DK" sz="3200" b="1" spc="-5" dirty="0">
                <a:solidFill>
                  <a:srgbClr val="E10041"/>
                </a:solidFill>
                <a:latin typeface="Barlow Black" panose="00000A00000000000000" pitchFamily="2" charset="0"/>
                <a:cs typeface="Barlow SemiBold"/>
              </a:rPr>
              <a:t>fire</a:t>
            </a:r>
            <a:r>
              <a:rPr lang="da-DK" sz="3200" b="1" spc="-15" dirty="0">
                <a:solidFill>
                  <a:srgbClr val="E10041"/>
                </a:solidFill>
                <a:latin typeface="Barlow Black" panose="00000A00000000000000" pitchFamily="2" charset="0"/>
                <a:cs typeface="Barlow SemiBold"/>
              </a:rPr>
              <a:t> </a:t>
            </a:r>
            <a:r>
              <a:rPr lang="da-DK" sz="3200" b="1" spc="-5" dirty="0">
                <a:solidFill>
                  <a:srgbClr val="E10041"/>
                </a:solidFill>
                <a:latin typeface="Barlow Black" panose="00000A00000000000000" pitchFamily="2" charset="0"/>
                <a:cs typeface="Barlow SemiBold"/>
              </a:rPr>
              <a:t>partnere og indsatsen</a:t>
            </a:r>
            <a:br>
              <a:rPr lang="da-DK" sz="2000" dirty="0">
                <a:latin typeface="Barlow Black" panose="00000A00000000000000" pitchFamily="2" charset="0"/>
                <a:cs typeface="Barlow SemiBold"/>
              </a:rPr>
            </a:br>
            <a:endParaRPr lang="da-DK" sz="2000" dirty="0">
              <a:latin typeface="Barlow Black" panose="00000A00000000000000" pitchFamily="2" charset="0"/>
            </a:endParaRPr>
          </a:p>
        </p:txBody>
      </p:sp>
      <p:sp>
        <p:nvSpPr>
          <p:cNvPr id="9" name="object 6">
            <a:extLst>
              <a:ext uri="{FF2B5EF4-FFF2-40B4-BE49-F238E27FC236}">
                <a16:creationId xmlns:a16="http://schemas.microsoft.com/office/drawing/2014/main" id="{BBA77FDC-38D8-40BB-88C4-E0A4AC771899}"/>
              </a:ext>
            </a:extLst>
          </p:cNvPr>
          <p:cNvSpPr txBox="1"/>
          <p:nvPr/>
        </p:nvSpPr>
        <p:spPr>
          <a:xfrm>
            <a:off x="503239" y="1419225"/>
            <a:ext cx="3719512" cy="3652282"/>
          </a:xfrm>
          <a:prstGeom prst="rect">
            <a:avLst/>
          </a:prstGeom>
        </p:spPr>
        <p:txBody>
          <a:bodyPr vert="horz" wrap="square" lIns="0" tIns="0" rIns="0" bIns="0" rtlCol="0">
            <a:spAutoFit/>
          </a:bodyPr>
          <a:lstStyle/>
          <a:p>
            <a:pPr marL="219710" marR="429259">
              <a:lnSpc>
                <a:spcPct val="100000"/>
              </a:lnSpc>
              <a:spcBef>
                <a:spcPts val="405"/>
              </a:spcBef>
            </a:pPr>
            <a:r>
              <a:rPr lang="da-DK" sz="1400" b="0" spc="-20" dirty="0">
                <a:solidFill>
                  <a:srgbClr val="171717"/>
                </a:solidFill>
                <a:latin typeface="Barlow" panose="00000500000000000000" pitchFamily="2" charset="0"/>
                <a:cs typeface="Calibri Light"/>
              </a:rPr>
              <a:t>Trygfonden </a:t>
            </a:r>
            <a:r>
              <a:rPr lang="da-DK" sz="1400" b="0" spc="-5" dirty="0">
                <a:solidFill>
                  <a:srgbClr val="171717"/>
                </a:solidFill>
                <a:latin typeface="Barlow" panose="00000500000000000000" pitchFamily="2" charset="0"/>
                <a:cs typeface="Calibri Light"/>
              </a:rPr>
              <a:t>og Realdania </a:t>
            </a:r>
            <a:r>
              <a:rPr lang="da-DK" sz="1400" b="0" dirty="0">
                <a:solidFill>
                  <a:srgbClr val="171717"/>
                </a:solidFill>
                <a:latin typeface="Barlow" panose="00000500000000000000" pitchFamily="2" charset="0"/>
                <a:cs typeface="Calibri Light"/>
              </a:rPr>
              <a:t>har </a:t>
            </a:r>
            <a:r>
              <a:rPr lang="da-DK" sz="1400" b="0" spc="-5" dirty="0">
                <a:solidFill>
                  <a:srgbClr val="171717"/>
                </a:solidFill>
                <a:latin typeface="Barlow" panose="00000500000000000000" pitchFamily="2" charset="0"/>
                <a:cs typeface="Calibri Light"/>
              </a:rPr>
              <a:t>sammen med Bolius og Det </a:t>
            </a:r>
            <a:r>
              <a:rPr lang="da-DK" sz="1400" b="0" spc="-10" dirty="0">
                <a:solidFill>
                  <a:srgbClr val="171717"/>
                </a:solidFill>
                <a:latin typeface="Barlow" panose="00000500000000000000" pitchFamily="2" charset="0"/>
                <a:cs typeface="Calibri Light"/>
              </a:rPr>
              <a:t>Kriminalpræventive </a:t>
            </a:r>
            <a:r>
              <a:rPr lang="da-DK" sz="1400" b="0" spc="-5" dirty="0">
                <a:solidFill>
                  <a:srgbClr val="171717"/>
                </a:solidFill>
                <a:latin typeface="Barlow" panose="00000500000000000000" pitchFamily="2" charset="0"/>
                <a:cs typeface="Calibri Light"/>
              </a:rPr>
              <a:t>Råd </a:t>
            </a:r>
            <a:r>
              <a:rPr lang="da-DK" sz="1400" b="0" spc="-10" dirty="0">
                <a:solidFill>
                  <a:srgbClr val="171717"/>
                </a:solidFill>
                <a:latin typeface="Barlow" panose="00000500000000000000" pitchFamily="2" charset="0"/>
                <a:cs typeface="Calibri Light"/>
              </a:rPr>
              <a:t>iværksat </a:t>
            </a:r>
            <a:r>
              <a:rPr lang="da-DK" sz="1400" b="0" spc="-5" dirty="0">
                <a:solidFill>
                  <a:srgbClr val="171717"/>
                </a:solidFill>
                <a:latin typeface="Barlow" panose="00000500000000000000" pitchFamily="2" charset="0"/>
                <a:cs typeface="Calibri Light"/>
              </a:rPr>
              <a:t>det </a:t>
            </a:r>
            <a:r>
              <a:rPr lang="da-DK" sz="1400" b="0" spc="-10" dirty="0">
                <a:solidFill>
                  <a:srgbClr val="171717"/>
                </a:solidFill>
                <a:latin typeface="Barlow" panose="00000500000000000000" pitchFamily="2" charset="0"/>
                <a:cs typeface="Calibri Light"/>
              </a:rPr>
              <a:t>femårige </a:t>
            </a:r>
            <a:r>
              <a:rPr lang="da-DK" sz="1400" b="0" spc="-15" dirty="0">
                <a:solidFill>
                  <a:srgbClr val="171717"/>
                </a:solidFill>
                <a:latin typeface="Barlow" panose="00000500000000000000" pitchFamily="2" charset="0"/>
                <a:cs typeface="Calibri Light"/>
              </a:rPr>
              <a:t>program </a:t>
            </a:r>
            <a:r>
              <a:rPr lang="da-DK" sz="1400" b="0" dirty="0">
                <a:solidFill>
                  <a:srgbClr val="171717"/>
                </a:solidFill>
                <a:latin typeface="Barlow" panose="00000500000000000000" pitchFamily="2" charset="0"/>
                <a:cs typeface="Calibri Light"/>
              </a:rPr>
              <a:t>Bo </a:t>
            </a:r>
            <a:r>
              <a:rPr lang="da-DK" sz="1400" b="0" spc="-10" dirty="0">
                <a:solidFill>
                  <a:srgbClr val="171717"/>
                </a:solidFill>
                <a:latin typeface="Barlow" panose="00000500000000000000" pitchFamily="2" charset="0"/>
                <a:cs typeface="Calibri Light"/>
              </a:rPr>
              <a:t>trygt. </a:t>
            </a:r>
            <a:r>
              <a:rPr lang="da-DK" sz="1400" b="0" spc="-5" dirty="0">
                <a:solidFill>
                  <a:srgbClr val="171717"/>
                </a:solidFill>
                <a:latin typeface="Barlow" panose="00000500000000000000" pitchFamily="2" charset="0"/>
                <a:cs typeface="Calibri Light"/>
              </a:rPr>
              <a:t>Med </a:t>
            </a:r>
            <a:r>
              <a:rPr lang="da-DK" sz="1400" b="0" dirty="0">
                <a:solidFill>
                  <a:srgbClr val="171717"/>
                </a:solidFill>
                <a:latin typeface="Barlow" panose="00000500000000000000" pitchFamily="2" charset="0"/>
                <a:cs typeface="Calibri Light"/>
              </a:rPr>
              <a:t>Bo </a:t>
            </a:r>
            <a:r>
              <a:rPr lang="da-DK" sz="1400" b="0" spc="-10" dirty="0">
                <a:solidFill>
                  <a:srgbClr val="171717"/>
                </a:solidFill>
                <a:latin typeface="Barlow" panose="00000500000000000000" pitchFamily="2" charset="0"/>
                <a:cs typeface="Calibri Light"/>
              </a:rPr>
              <a:t>trygt </a:t>
            </a:r>
            <a:r>
              <a:rPr lang="da-DK" sz="1400" b="0" dirty="0">
                <a:solidFill>
                  <a:srgbClr val="171717"/>
                </a:solidFill>
                <a:latin typeface="Barlow" panose="00000500000000000000" pitchFamily="2" charset="0"/>
                <a:cs typeface="Calibri Light"/>
              </a:rPr>
              <a:t>vil parterne og alle der deler vores vision </a:t>
            </a:r>
            <a:r>
              <a:rPr lang="da-DK" sz="1400" b="0" spc="-5" dirty="0">
                <a:solidFill>
                  <a:srgbClr val="171717"/>
                </a:solidFill>
                <a:latin typeface="Barlow" panose="00000500000000000000" pitchFamily="2" charset="0"/>
                <a:cs typeface="Calibri Light"/>
              </a:rPr>
              <a:t>skabe en </a:t>
            </a:r>
            <a:r>
              <a:rPr lang="da-DK" sz="1400" b="0" spc="-15" dirty="0">
                <a:solidFill>
                  <a:srgbClr val="171717"/>
                </a:solidFill>
                <a:latin typeface="Barlow" panose="00000500000000000000" pitchFamily="2" charset="0"/>
                <a:cs typeface="Calibri Light"/>
              </a:rPr>
              <a:t>ny </a:t>
            </a:r>
            <a:r>
              <a:rPr lang="da-DK" sz="1400" b="0" spc="-5" dirty="0">
                <a:solidFill>
                  <a:srgbClr val="171717"/>
                </a:solidFill>
                <a:latin typeface="Barlow" panose="00000500000000000000" pitchFamily="2" charset="0"/>
                <a:cs typeface="Calibri Light"/>
              </a:rPr>
              <a:t>norm </a:t>
            </a:r>
            <a:r>
              <a:rPr lang="da-DK" sz="1400" b="0" spc="-15" dirty="0">
                <a:solidFill>
                  <a:srgbClr val="171717"/>
                </a:solidFill>
                <a:latin typeface="Barlow" panose="00000500000000000000" pitchFamily="2" charset="0"/>
                <a:cs typeface="Calibri Light"/>
              </a:rPr>
              <a:t>for </a:t>
            </a:r>
            <a:r>
              <a:rPr lang="da-DK" sz="1400" b="0" spc="-5" dirty="0">
                <a:solidFill>
                  <a:srgbClr val="171717"/>
                </a:solidFill>
                <a:latin typeface="Barlow" panose="00000500000000000000" pitchFamily="2" charset="0"/>
                <a:cs typeface="Calibri Light"/>
              </a:rPr>
              <a:t>indbrudsforebyggelse og </a:t>
            </a:r>
            <a:r>
              <a:rPr lang="da-DK" sz="1400" b="0" spc="-10" dirty="0">
                <a:solidFill>
                  <a:srgbClr val="171717"/>
                </a:solidFill>
                <a:latin typeface="Barlow" panose="00000500000000000000" pitchFamily="2" charset="0"/>
                <a:cs typeface="Calibri Light"/>
              </a:rPr>
              <a:t>øget </a:t>
            </a:r>
            <a:r>
              <a:rPr lang="da-DK" sz="1400" b="0" spc="-5" dirty="0">
                <a:solidFill>
                  <a:srgbClr val="171717"/>
                </a:solidFill>
                <a:latin typeface="Barlow" panose="00000500000000000000" pitchFamily="2" charset="0"/>
                <a:cs typeface="Calibri Light"/>
              </a:rPr>
              <a:t>tryghed </a:t>
            </a:r>
            <a:r>
              <a:rPr lang="da-DK" sz="1400" b="0" dirty="0">
                <a:solidFill>
                  <a:srgbClr val="171717"/>
                </a:solidFill>
                <a:latin typeface="Barlow" panose="00000500000000000000" pitchFamily="2" charset="0"/>
                <a:cs typeface="Calibri Light"/>
              </a:rPr>
              <a:t>i  </a:t>
            </a:r>
            <a:r>
              <a:rPr lang="da-DK" sz="1400" b="0" spc="-5" dirty="0">
                <a:solidFill>
                  <a:srgbClr val="171717"/>
                </a:solidFill>
                <a:latin typeface="Barlow" panose="00000500000000000000" pitchFamily="2" charset="0"/>
                <a:cs typeface="Calibri Light"/>
              </a:rPr>
              <a:t>Danmark. </a:t>
            </a:r>
          </a:p>
          <a:p>
            <a:pPr marL="219710" marR="429259">
              <a:lnSpc>
                <a:spcPct val="100000"/>
              </a:lnSpc>
              <a:spcBef>
                <a:spcPts val="405"/>
              </a:spcBef>
            </a:pPr>
            <a:r>
              <a:rPr lang="da-DK" sz="1400" b="0" spc="-5" dirty="0">
                <a:solidFill>
                  <a:srgbClr val="171717"/>
                </a:solidFill>
                <a:latin typeface="Barlow" panose="00000500000000000000" pitchFamily="2" charset="0"/>
                <a:cs typeface="Calibri Light"/>
              </a:rPr>
              <a:t>Indsatsen er baseret på en 360-graders tilgang, </a:t>
            </a:r>
            <a:r>
              <a:rPr lang="da-DK" sz="1400" b="0" spc="-15" dirty="0">
                <a:solidFill>
                  <a:srgbClr val="171717"/>
                </a:solidFill>
                <a:latin typeface="Barlow" panose="00000500000000000000" pitchFamily="2" charset="0"/>
                <a:cs typeface="Calibri Light"/>
              </a:rPr>
              <a:t>hvor </a:t>
            </a:r>
            <a:r>
              <a:rPr lang="da-DK" sz="1400" spc="-15" dirty="0">
                <a:solidFill>
                  <a:srgbClr val="171717"/>
                </a:solidFill>
                <a:latin typeface="Barlow" panose="00000500000000000000" pitchFamily="2" charset="0"/>
                <a:cs typeface="Calibri Light"/>
              </a:rPr>
              <a:t>der</a:t>
            </a:r>
            <a:r>
              <a:rPr lang="da-DK" sz="1400" b="0" dirty="0">
                <a:solidFill>
                  <a:srgbClr val="171717"/>
                </a:solidFill>
                <a:latin typeface="Barlow" panose="00000500000000000000" pitchFamily="2" charset="0"/>
                <a:cs typeface="Calibri Light"/>
              </a:rPr>
              <a:t> både </a:t>
            </a:r>
            <a:r>
              <a:rPr lang="da-DK" sz="1400" b="0" spc="-5" dirty="0">
                <a:solidFill>
                  <a:srgbClr val="171717"/>
                </a:solidFill>
                <a:latin typeface="Barlow" panose="00000500000000000000" pitchFamily="2" charset="0"/>
                <a:cs typeface="Calibri Light"/>
              </a:rPr>
              <a:t>arbejdes med nabohjælp, indbrudsforebyggelse, trygge </a:t>
            </a:r>
            <a:r>
              <a:rPr lang="da-DK" sz="1400" b="0" spc="-15" dirty="0">
                <a:solidFill>
                  <a:srgbClr val="171717"/>
                </a:solidFill>
                <a:latin typeface="Barlow" panose="00000500000000000000" pitchFamily="2" charset="0"/>
                <a:cs typeface="Calibri Light"/>
              </a:rPr>
              <a:t>boligområder, </a:t>
            </a:r>
            <a:r>
              <a:rPr lang="da-DK" sz="1400" b="0" spc="-5" dirty="0">
                <a:solidFill>
                  <a:srgbClr val="171717"/>
                </a:solidFill>
                <a:latin typeface="Barlow" panose="00000500000000000000" pitchFamily="2" charset="0"/>
                <a:cs typeface="Calibri Light"/>
              </a:rPr>
              <a:t>hæleri og tyvens </a:t>
            </a:r>
            <a:r>
              <a:rPr lang="da-DK" sz="1400" b="0" spc="-10" dirty="0">
                <a:solidFill>
                  <a:srgbClr val="171717"/>
                </a:solidFill>
                <a:latin typeface="Barlow" panose="00000500000000000000" pitchFamily="2" charset="0"/>
                <a:cs typeface="Calibri Light"/>
              </a:rPr>
              <a:t>opdagelsesrisiko.</a:t>
            </a:r>
          </a:p>
          <a:p>
            <a:pPr marL="219710" marR="429259">
              <a:lnSpc>
                <a:spcPct val="100000"/>
              </a:lnSpc>
              <a:spcBef>
                <a:spcPts val="405"/>
              </a:spcBef>
            </a:pPr>
            <a:br>
              <a:rPr lang="da-DK" sz="1400" spc="-10" dirty="0">
                <a:solidFill>
                  <a:srgbClr val="171717"/>
                </a:solidFill>
                <a:latin typeface="Barlow" panose="00000500000000000000" pitchFamily="2" charset="0"/>
                <a:cs typeface="Calibri Light"/>
              </a:rPr>
            </a:br>
            <a:endParaRPr lang="da-DK" sz="1400" spc="-10" dirty="0">
              <a:solidFill>
                <a:srgbClr val="171717"/>
              </a:solidFill>
              <a:latin typeface="Barlow" panose="00000500000000000000" pitchFamily="2" charset="0"/>
              <a:cs typeface="Calibri Light"/>
            </a:endParaRPr>
          </a:p>
          <a:p>
            <a:pPr marL="219710" marR="429259">
              <a:lnSpc>
                <a:spcPct val="100000"/>
              </a:lnSpc>
              <a:spcBef>
                <a:spcPts val="405"/>
              </a:spcBef>
            </a:pPr>
            <a:endParaRPr lang="da-DK" sz="1400" b="0" spc="-10" dirty="0">
              <a:solidFill>
                <a:srgbClr val="171717"/>
              </a:solidFill>
              <a:latin typeface="Barlow" panose="00000500000000000000" pitchFamily="2" charset="0"/>
              <a:cs typeface="Calibri Light"/>
            </a:endParaRPr>
          </a:p>
          <a:p>
            <a:pPr marL="219710" marR="429259">
              <a:lnSpc>
                <a:spcPct val="100000"/>
              </a:lnSpc>
              <a:spcBef>
                <a:spcPts val="405"/>
              </a:spcBef>
            </a:pPr>
            <a:endParaRPr lang="da-DK" sz="1400" dirty="0">
              <a:latin typeface="Barlow" panose="00000500000000000000" pitchFamily="2" charset="0"/>
              <a:cs typeface="Calibri Light"/>
            </a:endParaRPr>
          </a:p>
        </p:txBody>
      </p:sp>
      <p:sp>
        <p:nvSpPr>
          <p:cNvPr id="10" name="Tekstfelt 9">
            <a:extLst>
              <a:ext uri="{FF2B5EF4-FFF2-40B4-BE49-F238E27FC236}">
                <a16:creationId xmlns:a16="http://schemas.microsoft.com/office/drawing/2014/main" id="{7184C054-3252-47C2-8759-3DC14CF16720}"/>
              </a:ext>
            </a:extLst>
          </p:cNvPr>
          <p:cNvSpPr txBox="1"/>
          <p:nvPr/>
        </p:nvSpPr>
        <p:spPr>
          <a:xfrm>
            <a:off x="7976870" y="4677415"/>
            <a:ext cx="1167130" cy="261610"/>
          </a:xfrm>
          <a:prstGeom prst="rect">
            <a:avLst/>
          </a:prstGeom>
          <a:noFill/>
        </p:spPr>
        <p:txBody>
          <a:bodyPr wrap="square" rtlCol="0">
            <a:spAutoFit/>
          </a:bodyPr>
          <a:lstStyle/>
          <a:p>
            <a:r>
              <a:rPr lang="da-DK" sz="1100" dirty="0">
                <a:latin typeface="Barlow" panose="00000500000000000000" pitchFamily="2" charset="0"/>
              </a:rPr>
              <a:t>Side 1 af 12 </a:t>
            </a:r>
          </a:p>
        </p:txBody>
      </p:sp>
    </p:spTree>
    <p:extLst>
      <p:ext uri="{BB962C8B-B14F-4D97-AF65-F5344CB8AC3E}">
        <p14:creationId xmlns:p14="http://schemas.microsoft.com/office/powerpoint/2010/main" val="780763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7A7992-04E2-4639-8371-FFDED6390A21}"/>
              </a:ext>
            </a:extLst>
          </p:cNvPr>
          <p:cNvSpPr>
            <a:spLocks noGrp="1"/>
          </p:cNvSpPr>
          <p:nvPr>
            <p:ph type="title"/>
          </p:nvPr>
        </p:nvSpPr>
        <p:spPr/>
        <p:txBody>
          <a:bodyPr>
            <a:normAutofit/>
          </a:bodyPr>
          <a:lstStyle/>
          <a:p>
            <a:r>
              <a:rPr lang="da-DK" sz="3200" dirty="0">
                <a:solidFill>
                  <a:srgbClr val="E40046"/>
                </a:solidFill>
                <a:latin typeface="Barlow Black" panose="00000A00000000000000" pitchFamily="2" charset="0"/>
              </a:rPr>
              <a:t>Hvor står vi nu hos os?</a:t>
            </a:r>
          </a:p>
        </p:txBody>
      </p:sp>
      <p:sp>
        <p:nvSpPr>
          <p:cNvPr id="4" name="Pladsholder til indhold 3">
            <a:extLst>
              <a:ext uri="{FF2B5EF4-FFF2-40B4-BE49-F238E27FC236}">
                <a16:creationId xmlns:a16="http://schemas.microsoft.com/office/drawing/2014/main" id="{558BEDFE-6E7E-47E9-825E-68ABEB38E4A5}"/>
              </a:ext>
            </a:extLst>
          </p:cNvPr>
          <p:cNvSpPr>
            <a:spLocks noGrp="1"/>
          </p:cNvSpPr>
          <p:nvPr>
            <p:ph idx="1"/>
          </p:nvPr>
        </p:nvSpPr>
        <p:spPr/>
        <p:txBody>
          <a:bodyPr/>
          <a:lstStyle/>
          <a:p>
            <a:endParaRPr lang="da-DK"/>
          </a:p>
        </p:txBody>
      </p:sp>
      <p:sp>
        <p:nvSpPr>
          <p:cNvPr id="5" name="Rektangel 4">
            <a:extLst>
              <a:ext uri="{FF2B5EF4-FFF2-40B4-BE49-F238E27FC236}">
                <a16:creationId xmlns:a16="http://schemas.microsoft.com/office/drawing/2014/main" id="{713A7B04-E708-432D-BE9A-FC0CA607C3BD}"/>
              </a:ext>
            </a:extLst>
          </p:cNvPr>
          <p:cNvSpPr/>
          <p:nvPr/>
        </p:nvSpPr>
        <p:spPr>
          <a:xfrm>
            <a:off x="719137" y="1420944"/>
            <a:ext cx="3662279" cy="295103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3">
              <a:solidFill>
                <a:srgbClr val="B1B3B3"/>
              </a:solidFill>
            </a:endParaRPr>
          </a:p>
        </p:txBody>
      </p:sp>
      <p:sp>
        <p:nvSpPr>
          <p:cNvPr id="6" name="Tekstfelt 5">
            <a:extLst>
              <a:ext uri="{FF2B5EF4-FFF2-40B4-BE49-F238E27FC236}">
                <a16:creationId xmlns:a16="http://schemas.microsoft.com/office/drawing/2014/main" id="{8D7B6B1A-1C9E-4E6E-9EB2-C3E908249AC4}"/>
              </a:ext>
            </a:extLst>
          </p:cNvPr>
          <p:cNvSpPr txBox="1"/>
          <p:nvPr/>
        </p:nvSpPr>
        <p:spPr>
          <a:xfrm>
            <a:off x="1022734" y="2491630"/>
            <a:ext cx="3267085" cy="830997"/>
          </a:xfrm>
          <a:prstGeom prst="rect">
            <a:avLst/>
          </a:prstGeom>
          <a:noFill/>
        </p:spPr>
        <p:txBody>
          <a:bodyPr wrap="square" rtlCol="0">
            <a:spAutoFit/>
          </a:bodyPr>
          <a:lstStyle/>
          <a:p>
            <a:r>
              <a:rPr lang="da-DK" sz="2400" dirty="0">
                <a:solidFill>
                  <a:schemeClr val="bg1"/>
                </a:solidFill>
                <a:latin typeface="Barlow Black" panose="00000A00000000000000" pitchFamily="2" charset="0"/>
              </a:rPr>
              <a:t>(INDSÆT INDBRUDSTAL)</a:t>
            </a:r>
            <a:endParaRPr lang="da-DK" sz="900" dirty="0">
              <a:solidFill>
                <a:schemeClr val="bg1"/>
              </a:solidFill>
              <a:latin typeface="Barlow Black" panose="00000A00000000000000" pitchFamily="2" charset="0"/>
            </a:endParaRPr>
          </a:p>
        </p:txBody>
      </p:sp>
      <p:sp>
        <p:nvSpPr>
          <p:cNvPr id="8" name="Rektangel 7">
            <a:extLst>
              <a:ext uri="{FF2B5EF4-FFF2-40B4-BE49-F238E27FC236}">
                <a16:creationId xmlns:a16="http://schemas.microsoft.com/office/drawing/2014/main" id="{49F95338-D867-4780-8801-E68B0454BD34}"/>
              </a:ext>
            </a:extLst>
          </p:cNvPr>
          <p:cNvSpPr/>
          <p:nvPr/>
        </p:nvSpPr>
        <p:spPr>
          <a:xfrm>
            <a:off x="4762584" y="1420944"/>
            <a:ext cx="3662279" cy="2951030"/>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3">
              <a:solidFill>
                <a:srgbClr val="B1B3B3"/>
              </a:solidFill>
            </a:endParaRPr>
          </a:p>
        </p:txBody>
      </p:sp>
      <p:sp>
        <p:nvSpPr>
          <p:cNvPr id="9" name="Tekstfelt 8">
            <a:extLst>
              <a:ext uri="{FF2B5EF4-FFF2-40B4-BE49-F238E27FC236}">
                <a16:creationId xmlns:a16="http://schemas.microsoft.com/office/drawing/2014/main" id="{C7C1E204-3CB4-4C1A-B6B5-52C7FE220F50}"/>
              </a:ext>
            </a:extLst>
          </p:cNvPr>
          <p:cNvSpPr txBox="1"/>
          <p:nvPr/>
        </p:nvSpPr>
        <p:spPr>
          <a:xfrm>
            <a:off x="5066181" y="2480961"/>
            <a:ext cx="3267085" cy="830997"/>
          </a:xfrm>
          <a:prstGeom prst="rect">
            <a:avLst/>
          </a:prstGeom>
          <a:noFill/>
        </p:spPr>
        <p:txBody>
          <a:bodyPr wrap="square" rtlCol="0">
            <a:spAutoFit/>
          </a:bodyPr>
          <a:lstStyle/>
          <a:p>
            <a:r>
              <a:rPr lang="da-DK" sz="2400" dirty="0">
                <a:solidFill>
                  <a:schemeClr val="bg1"/>
                </a:solidFill>
                <a:latin typeface="Barlow Black" panose="00000A00000000000000" pitchFamily="2" charset="0"/>
              </a:rPr>
              <a:t>(INDSÆT NABOHJÆLPERTAL)</a:t>
            </a:r>
            <a:endParaRPr lang="da-DK" sz="900" dirty="0">
              <a:solidFill>
                <a:schemeClr val="bg1"/>
              </a:solidFill>
              <a:latin typeface="Barlow Black" panose="00000A00000000000000" pitchFamily="2" charset="0"/>
            </a:endParaRPr>
          </a:p>
        </p:txBody>
      </p:sp>
      <p:sp>
        <p:nvSpPr>
          <p:cNvPr id="10" name="Tekstfelt 9">
            <a:extLst>
              <a:ext uri="{FF2B5EF4-FFF2-40B4-BE49-F238E27FC236}">
                <a16:creationId xmlns:a16="http://schemas.microsoft.com/office/drawing/2014/main" id="{EA83AA2A-4764-41B9-BC8D-8F5B43E31CED}"/>
              </a:ext>
            </a:extLst>
          </p:cNvPr>
          <p:cNvSpPr txBox="1"/>
          <p:nvPr/>
        </p:nvSpPr>
        <p:spPr>
          <a:xfrm>
            <a:off x="7976870" y="4677415"/>
            <a:ext cx="1167130" cy="261610"/>
          </a:xfrm>
          <a:prstGeom prst="rect">
            <a:avLst/>
          </a:prstGeom>
          <a:noFill/>
        </p:spPr>
        <p:txBody>
          <a:bodyPr wrap="square" rtlCol="0">
            <a:spAutoFit/>
          </a:bodyPr>
          <a:lstStyle/>
          <a:p>
            <a:r>
              <a:rPr lang="da-DK" sz="1100" dirty="0">
                <a:latin typeface="Barlow" panose="00000500000000000000" pitchFamily="2" charset="0"/>
              </a:rPr>
              <a:t>Side 4 af 12 </a:t>
            </a:r>
          </a:p>
        </p:txBody>
      </p:sp>
    </p:spTree>
    <p:extLst>
      <p:ext uri="{BB962C8B-B14F-4D97-AF65-F5344CB8AC3E}">
        <p14:creationId xmlns:p14="http://schemas.microsoft.com/office/powerpoint/2010/main" val="2154046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63CB3E2-3E7B-48C9-A63B-101ADE5E4759}"/>
              </a:ext>
            </a:extLst>
          </p:cNvPr>
          <p:cNvSpPr>
            <a:spLocks noGrp="1"/>
          </p:cNvSpPr>
          <p:nvPr>
            <p:ph type="title"/>
          </p:nvPr>
        </p:nvSpPr>
        <p:spPr/>
        <p:txBody>
          <a:bodyPr>
            <a:noAutofit/>
          </a:bodyPr>
          <a:lstStyle/>
          <a:p>
            <a:r>
              <a:rPr lang="da-DK" sz="3200" dirty="0">
                <a:solidFill>
                  <a:srgbClr val="E40046"/>
                </a:solidFill>
                <a:latin typeface="Barlow Black" panose="00000A00000000000000" pitchFamily="2" charset="0"/>
              </a:rPr>
              <a:t>Hvad er målet og visionen?  </a:t>
            </a:r>
            <a:br>
              <a:rPr lang="da-DK" sz="3200" dirty="0">
                <a:solidFill>
                  <a:srgbClr val="E40046"/>
                </a:solidFill>
                <a:latin typeface="Barlow Black" panose="00000A00000000000000" pitchFamily="2" charset="0"/>
              </a:rPr>
            </a:br>
            <a:r>
              <a:rPr lang="da-DK" sz="1200" b="0" dirty="0">
                <a:latin typeface="Barlow Light" panose="00000400000000000000" pitchFamily="2" charset="0"/>
              </a:rPr>
              <a:t>Indbrudsforebyggelse i (Indsæt navn) Kommune skal være et fælles samarbejde </a:t>
            </a:r>
            <a:br>
              <a:rPr lang="da-DK" sz="1200" b="0" dirty="0">
                <a:latin typeface="Barlow Light" panose="00000400000000000000" pitchFamily="2" charset="0"/>
              </a:rPr>
            </a:br>
            <a:r>
              <a:rPr lang="da-DK" sz="1200" b="0" dirty="0">
                <a:latin typeface="Barlow Light" panose="00000400000000000000" pitchFamily="2" charset="0"/>
              </a:rPr>
              <a:t>og ansvar mellem kommune, politi og borgerne. Konkret vil (Indsæt navn) Kommune, (Indsæt navn) Politi og Bo trygt med denne tilgang arbejde hen imod:</a:t>
            </a:r>
            <a:br>
              <a:rPr lang="da-DK" sz="1200" b="0" dirty="0">
                <a:latin typeface="Barlow Light" panose="00000400000000000000" pitchFamily="2" charset="0"/>
              </a:rPr>
            </a:br>
            <a:endParaRPr lang="da-DK" sz="2800" b="0" dirty="0">
              <a:solidFill>
                <a:srgbClr val="E40046"/>
              </a:solidFill>
            </a:endParaRPr>
          </a:p>
        </p:txBody>
      </p:sp>
      <p:sp>
        <p:nvSpPr>
          <p:cNvPr id="17" name="Rektangel 16">
            <a:extLst>
              <a:ext uri="{FF2B5EF4-FFF2-40B4-BE49-F238E27FC236}">
                <a16:creationId xmlns:a16="http://schemas.microsoft.com/office/drawing/2014/main" id="{FF50A14B-86AA-4650-A0FA-BD5F8C6ECF89}"/>
              </a:ext>
            </a:extLst>
          </p:cNvPr>
          <p:cNvSpPr/>
          <p:nvPr/>
        </p:nvSpPr>
        <p:spPr>
          <a:xfrm flipH="1">
            <a:off x="2150640" y="2672987"/>
            <a:ext cx="1270084" cy="486095"/>
          </a:xfrm>
          <a:prstGeom prst="rect">
            <a:avLst/>
          </a:prstGeom>
        </p:spPr>
        <p:txBody>
          <a:bodyPr wrap="square" lIns="0" tIns="0" rIns="0" bIns="0">
            <a:spAutoFit/>
          </a:bodyPr>
          <a:lstStyle/>
          <a:p>
            <a:pPr algn="ctr"/>
            <a:r>
              <a:rPr lang="da-DK" sz="1053" dirty="0">
                <a:solidFill>
                  <a:schemeClr val="bg1"/>
                </a:solidFill>
                <a:latin typeface="Barlow regular" panose="00000500000000000000" pitchFamily="2" charset="0"/>
              </a:rPr>
              <a:t>Øge antallet af nabohjælpere og gøre dem mere aktive.</a:t>
            </a:r>
          </a:p>
        </p:txBody>
      </p:sp>
      <p:sp>
        <p:nvSpPr>
          <p:cNvPr id="20" name="Rektangel 19">
            <a:extLst>
              <a:ext uri="{FF2B5EF4-FFF2-40B4-BE49-F238E27FC236}">
                <a16:creationId xmlns:a16="http://schemas.microsoft.com/office/drawing/2014/main" id="{9A346480-823E-42E8-9D1B-D1E980895B2C}"/>
              </a:ext>
            </a:extLst>
          </p:cNvPr>
          <p:cNvSpPr/>
          <p:nvPr/>
        </p:nvSpPr>
        <p:spPr>
          <a:xfrm>
            <a:off x="7155397" y="2672987"/>
            <a:ext cx="1391704" cy="486095"/>
          </a:xfrm>
          <a:prstGeom prst="rect">
            <a:avLst/>
          </a:prstGeom>
        </p:spPr>
        <p:txBody>
          <a:bodyPr wrap="square" lIns="0" tIns="0" rIns="0" bIns="0">
            <a:spAutoFit/>
          </a:bodyPr>
          <a:lstStyle/>
          <a:p>
            <a:pPr lvl="0" algn="ctr"/>
            <a:r>
              <a:rPr lang="da-DK" sz="1053" dirty="0">
                <a:solidFill>
                  <a:schemeClr val="bg1"/>
                </a:solidFill>
                <a:latin typeface="Barlow regular" panose="00000500000000000000" pitchFamily="2" charset="0"/>
              </a:rPr>
              <a:t>Øge den generelle følelse af tryghed i kommunen.</a:t>
            </a:r>
          </a:p>
        </p:txBody>
      </p:sp>
      <p:sp>
        <p:nvSpPr>
          <p:cNvPr id="10" name="Rektangel 9">
            <a:extLst>
              <a:ext uri="{FF2B5EF4-FFF2-40B4-BE49-F238E27FC236}">
                <a16:creationId xmlns:a16="http://schemas.microsoft.com/office/drawing/2014/main" id="{13026D8C-B148-4AE4-9CCE-BD3655E38A26}"/>
              </a:ext>
            </a:extLst>
          </p:cNvPr>
          <p:cNvSpPr/>
          <p:nvPr/>
        </p:nvSpPr>
        <p:spPr>
          <a:xfrm>
            <a:off x="719999" y="1664335"/>
            <a:ext cx="2338995" cy="2708900"/>
          </a:xfrm>
          <a:prstGeom prst="rect">
            <a:avLst/>
          </a:prstGeom>
          <a:solidFill>
            <a:srgbClr val="53565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bg1"/>
                </a:solidFill>
                <a:latin typeface="Barlow" panose="00000500000000000000" pitchFamily="2" charset="0"/>
              </a:rPr>
              <a:t>At reducere antallet af indbrud med </a:t>
            </a:r>
            <a:br>
              <a:rPr lang="da-DK" sz="1600" b="1" dirty="0">
                <a:solidFill>
                  <a:schemeClr val="bg1"/>
                </a:solidFill>
                <a:latin typeface="Barlow" panose="00000500000000000000" pitchFamily="2" charset="0"/>
              </a:rPr>
            </a:br>
            <a:r>
              <a:rPr lang="da-DK" sz="1600" b="1" dirty="0">
                <a:solidFill>
                  <a:schemeClr val="bg1"/>
                </a:solidFill>
                <a:latin typeface="Barlow" panose="00000500000000000000" pitchFamily="2" charset="0"/>
              </a:rPr>
              <a:t>to-tredjedele </a:t>
            </a:r>
            <a:br>
              <a:rPr lang="da-DK" sz="1600" dirty="0">
                <a:solidFill>
                  <a:schemeClr val="bg1"/>
                </a:solidFill>
                <a:latin typeface="Barlow" panose="00000500000000000000" pitchFamily="2" charset="0"/>
              </a:rPr>
            </a:br>
            <a:r>
              <a:rPr lang="da-DK" sz="1600" dirty="0">
                <a:solidFill>
                  <a:schemeClr val="bg1"/>
                </a:solidFill>
                <a:latin typeface="Barlow" panose="00000500000000000000" pitchFamily="2" charset="0"/>
              </a:rPr>
              <a:t> Målet er at komme under ?? indbrud om året inden for en femårig periode</a:t>
            </a:r>
          </a:p>
        </p:txBody>
      </p:sp>
      <p:sp>
        <p:nvSpPr>
          <p:cNvPr id="11" name="Rektangel 10">
            <a:extLst>
              <a:ext uri="{FF2B5EF4-FFF2-40B4-BE49-F238E27FC236}">
                <a16:creationId xmlns:a16="http://schemas.microsoft.com/office/drawing/2014/main" id="{AE760210-DDFF-49D5-AA70-A43055E722BA}"/>
              </a:ext>
            </a:extLst>
          </p:cNvPr>
          <p:cNvSpPr/>
          <p:nvPr/>
        </p:nvSpPr>
        <p:spPr>
          <a:xfrm>
            <a:off x="3420724" y="1664338"/>
            <a:ext cx="2338995" cy="2708888"/>
          </a:xfrm>
          <a:prstGeom prst="rect">
            <a:avLst/>
          </a:prstGeom>
          <a:solidFill>
            <a:srgbClr val="53565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bg1"/>
                </a:solidFill>
                <a:latin typeface="Barlow" panose="00000500000000000000" pitchFamily="2" charset="0"/>
              </a:rPr>
              <a:t>At styrke nabofællesskabet </a:t>
            </a:r>
          </a:p>
          <a:p>
            <a:pPr algn="ctr"/>
            <a:r>
              <a:rPr lang="da-DK" sz="1600" dirty="0">
                <a:solidFill>
                  <a:schemeClr val="bg1"/>
                </a:solidFill>
                <a:latin typeface="Barlow" panose="00000500000000000000" pitchFamily="2" charset="0"/>
              </a:rPr>
              <a:t>gennem ??? nye, aktive nabohjælpere inden for en femårig periode</a:t>
            </a:r>
          </a:p>
        </p:txBody>
      </p:sp>
      <p:sp>
        <p:nvSpPr>
          <p:cNvPr id="12" name="Rektangel 11">
            <a:extLst>
              <a:ext uri="{FF2B5EF4-FFF2-40B4-BE49-F238E27FC236}">
                <a16:creationId xmlns:a16="http://schemas.microsoft.com/office/drawing/2014/main" id="{ECD5227E-2FFC-45A5-9A57-3A7208801652}"/>
              </a:ext>
            </a:extLst>
          </p:cNvPr>
          <p:cNvSpPr/>
          <p:nvPr/>
        </p:nvSpPr>
        <p:spPr>
          <a:xfrm>
            <a:off x="6085004" y="1664339"/>
            <a:ext cx="2338996" cy="2708876"/>
          </a:xfrm>
          <a:prstGeom prst="rect">
            <a:avLst/>
          </a:prstGeom>
          <a:solidFill>
            <a:srgbClr val="53565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bg1"/>
                </a:solidFill>
                <a:latin typeface="Barlow" panose="00000500000000000000" pitchFamily="2" charset="0"/>
              </a:rPr>
              <a:t>At øge trygheden</a:t>
            </a:r>
            <a:br>
              <a:rPr lang="da-DK" sz="1600" dirty="0">
                <a:solidFill>
                  <a:schemeClr val="bg1"/>
                </a:solidFill>
                <a:latin typeface="Barlow" panose="00000500000000000000" pitchFamily="2" charset="0"/>
              </a:rPr>
            </a:br>
            <a:r>
              <a:rPr lang="da-DK" sz="1600" dirty="0">
                <a:solidFill>
                  <a:schemeClr val="bg1"/>
                </a:solidFill>
                <a:latin typeface="Barlow" panose="00000500000000000000" pitchFamily="2" charset="0"/>
              </a:rPr>
              <a:t>og mindske bekymringen for indbrud i </a:t>
            </a:r>
            <a:br>
              <a:rPr lang="da-DK" sz="1600" dirty="0">
                <a:solidFill>
                  <a:schemeClr val="bg1"/>
                </a:solidFill>
                <a:latin typeface="Barlow" panose="00000500000000000000" pitchFamily="2" charset="0"/>
              </a:rPr>
            </a:br>
            <a:r>
              <a:rPr lang="da-DK" sz="1600" dirty="0">
                <a:solidFill>
                  <a:schemeClr val="bg1"/>
                </a:solidFill>
                <a:latin typeface="Barlow" panose="00000500000000000000" pitchFamily="2" charset="0"/>
              </a:rPr>
              <a:t>lokalområdet</a:t>
            </a:r>
          </a:p>
        </p:txBody>
      </p:sp>
      <p:sp>
        <p:nvSpPr>
          <p:cNvPr id="13" name="Tekstfelt 12">
            <a:extLst>
              <a:ext uri="{FF2B5EF4-FFF2-40B4-BE49-F238E27FC236}">
                <a16:creationId xmlns:a16="http://schemas.microsoft.com/office/drawing/2014/main" id="{BCE3AE7B-CDCB-422B-B061-EE599006392E}"/>
              </a:ext>
            </a:extLst>
          </p:cNvPr>
          <p:cNvSpPr txBox="1"/>
          <p:nvPr/>
        </p:nvSpPr>
        <p:spPr>
          <a:xfrm>
            <a:off x="7976870" y="4677415"/>
            <a:ext cx="1167130" cy="261610"/>
          </a:xfrm>
          <a:prstGeom prst="rect">
            <a:avLst/>
          </a:prstGeom>
          <a:noFill/>
        </p:spPr>
        <p:txBody>
          <a:bodyPr wrap="square" rtlCol="0">
            <a:spAutoFit/>
          </a:bodyPr>
          <a:lstStyle/>
          <a:p>
            <a:r>
              <a:rPr lang="da-DK" sz="1100" dirty="0">
                <a:latin typeface="Barlow" panose="00000500000000000000" pitchFamily="2" charset="0"/>
              </a:rPr>
              <a:t>Side 5 af 12 </a:t>
            </a:r>
          </a:p>
        </p:txBody>
      </p:sp>
    </p:spTree>
    <p:extLst>
      <p:ext uri="{BB962C8B-B14F-4D97-AF65-F5344CB8AC3E}">
        <p14:creationId xmlns:p14="http://schemas.microsoft.com/office/powerpoint/2010/main" val="2412243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D3413DE-2FA1-4104-9A60-43D4B34BC172}"/>
              </a:ext>
            </a:extLst>
          </p:cNvPr>
          <p:cNvSpPr>
            <a:spLocks noGrp="1"/>
          </p:cNvSpPr>
          <p:nvPr>
            <p:ph type="title"/>
          </p:nvPr>
        </p:nvSpPr>
        <p:spPr>
          <a:xfrm>
            <a:off x="644528" y="668642"/>
            <a:ext cx="7704863" cy="733113"/>
          </a:xfrm>
        </p:spPr>
        <p:txBody>
          <a:bodyPr>
            <a:noAutofit/>
          </a:bodyPr>
          <a:lstStyle/>
          <a:p>
            <a:r>
              <a:rPr lang="da-DK" sz="3200" dirty="0">
                <a:solidFill>
                  <a:srgbClr val="E40046"/>
                </a:solidFill>
                <a:latin typeface="Barlow Black" panose="00000A00000000000000" pitchFamily="2" charset="0"/>
              </a:rPr>
              <a:t>Indsatsoversigt forår og efterår 2021 </a:t>
            </a:r>
            <a:br>
              <a:rPr lang="da-DK" sz="3200" dirty="0">
                <a:solidFill>
                  <a:srgbClr val="E40046"/>
                </a:solidFill>
                <a:latin typeface="Barlow Black" panose="00000A00000000000000" pitchFamily="2" charset="0"/>
              </a:rPr>
            </a:br>
            <a:endParaRPr lang="da-DK" sz="2800" dirty="0">
              <a:solidFill>
                <a:srgbClr val="E40046"/>
              </a:solidFill>
            </a:endParaRPr>
          </a:p>
        </p:txBody>
      </p:sp>
      <p:sp>
        <p:nvSpPr>
          <p:cNvPr id="19" name="Rektangel 18">
            <a:extLst>
              <a:ext uri="{FF2B5EF4-FFF2-40B4-BE49-F238E27FC236}">
                <a16:creationId xmlns:a16="http://schemas.microsoft.com/office/drawing/2014/main" id="{8774EB69-751E-4E79-BB12-FBCA90CD4744}"/>
              </a:ext>
            </a:extLst>
          </p:cNvPr>
          <p:cNvSpPr/>
          <p:nvPr/>
        </p:nvSpPr>
        <p:spPr>
          <a:xfrm>
            <a:off x="719136" y="1663086"/>
            <a:ext cx="7705726" cy="2714698"/>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3" dirty="0"/>
          </a:p>
        </p:txBody>
      </p:sp>
      <p:sp>
        <p:nvSpPr>
          <p:cNvPr id="5" name="Rektangel 4">
            <a:extLst>
              <a:ext uri="{FF2B5EF4-FFF2-40B4-BE49-F238E27FC236}">
                <a16:creationId xmlns:a16="http://schemas.microsoft.com/office/drawing/2014/main" id="{93D82184-2331-4FE9-886A-873D584F7488}"/>
              </a:ext>
            </a:extLst>
          </p:cNvPr>
          <p:cNvSpPr/>
          <p:nvPr/>
        </p:nvSpPr>
        <p:spPr>
          <a:xfrm>
            <a:off x="652461" y="1043268"/>
            <a:ext cx="5859379" cy="369332"/>
          </a:xfrm>
          <a:prstGeom prst="rect">
            <a:avLst/>
          </a:prstGeom>
        </p:spPr>
        <p:txBody>
          <a:bodyPr wrap="square">
            <a:spAutoFit/>
          </a:bodyPr>
          <a:lstStyle/>
          <a:p>
            <a:r>
              <a:rPr lang="da-DK" sz="1800" dirty="0">
                <a:latin typeface="Barlow Light" panose="00000400000000000000" pitchFamily="2" charset="0"/>
              </a:rPr>
              <a:t>Konkrete indsatser for at opnå vores mål i kommunen</a:t>
            </a:r>
            <a:r>
              <a:rPr lang="da-DK" sz="1200" dirty="0">
                <a:latin typeface="Barlow Light" panose="00000400000000000000" pitchFamily="2" charset="0"/>
              </a:rPr>
              <a:t>. </a:t>
            </a:r>
          </a:p>
        </p:txBody>
      </p:sp>
      <p:sp>
        <p:nvSpPr>
          <p:cNvPr id="10" name="Rektangel 9">
            <a:extLst>
              <a:ext uri="{FF2B5EF4-FFF2-40B4-BE49-F238E27FC236}">
                <a16:creationId xmlns:a16="http://schemas.microsoft.com/office/drawing/2014/main" id="{AEE0027C-B451-43BF-9781-97E87C612088}"/>
              </a:ext>
            </a:extLst>
          </p:cNvPr>
          <p:cNvSpPr/>
          <p:nvPr/>
        </p:nvSpPr>
        <p:spPr>
          <a:xfrm>
            <a:off x="789670" y="2847762"/>
            <a:ext cx="2639778" cy="169277"/>
          </a:xfrm>
          <a:prstGeom prst="rect">
            <a:avLst/>
          </a:prstGeom>
        </p:spPr>
        <p:txBody>
          <a:bodyPr wrap="square" lIns="0" tIns="0" rIns="0" bIns="0">
            <a:spAutoFit/>
          </a:bodyPr>
          <a:lstStyle/>
          <a:p>
            <a:r>
              <a:rPr lang="da-DK" sz="1100" b="1" dirty="0">
                <a:solidFill>
                  <a:schemeClr val="bg1"/>
                </a:solidFill>
                <a:latin typeface="Barlow" panose="00000500000000000000" pitchFamily="2" charset="0"/>
              </a:rPr>
              <a:t>Tryghedsvandringer* </a:t>
            </a:r>
          </a:p>
        </p:txBody>
      </p:sp>
      <p:sp>
        <p:nvSpPr>
          <p:cNvPr id="11" name="Rektangel 10">
            <a:extLst>
              <a:ext uri="{FF2B5EF4-FFF2-40B4-BE49-F238E27FC236}">
                <a16:creationId xmlns:a16="http://schemas.microsoft.com/office/drawing/2014/main" id="{BFF42812-301F-4DBD-83DF-E6933441BE56}"/>
              </a:ext>
            </a:extLst>
          </p:cNvPr>
          <p:cNvSpPr/>
          <p:nvPr/>
        </p:nvSpPr>
        <p:spPr>
          <a:xfrm>
            <a:off x="777769" y="3058356"/>
            <a:ext cx="2639778" cy="338554"/>
          </a:xfrm>
          <a:prstGeom prst="rect">
            <a:avLst/>
          </a:prstGeom>
        </p:spPr>
        <p:txBody>
          <a:bodyPr wrap="square" lIns="0" tIns="0" rIns="0" bIns="0">
            <a:spAutoFit/>
          </a:bodyPr>
          <a:lstStyle/>
          <a:p>
            <a:r>
              <a:rPr lang="da-DK" sz="1100" b="1" dirty="0">
                <a:solidFill>
                  <a:schemeClr val="bg1"/>
                </a:solidFill>
                <a:latin typeface="Barlow" panose="00000500000000000000" pitchFamily="2" charset="0"/>
              </a:rPr>
              <a:t>(Digitale) borgermøder</a:t>
            </a:r>
          </a:p>
          <a:p>
            <a:r>
              <a:rPr lang="da-DK" sz="1100" b="1" dirty="0">
                <a:solidFill>
                  <a:schemeClr val="bg1"/>
                </a:solidFill>
                <a:latin typeface="Barlow" panose="00000500000000000000" pitchFamily="2" charset="0"/>
              </a:rPr>
              <a:t>Opæg om indbrudsforebyggelse*  </a:t>
            </a:r>
          </a:p>
        </p:txBody>
      </p:sp>
      <p:sp>
        <p:nvSpPr>
          <p:cNvPr id="12" name="Rektangel 11">
            <a:extLst>
              <a:ext uri="{FF2B5EF4-FFF2-40B4-BE49-F238E27FC236}">
                <a16:creationId xmlns:a16="http://schemas.microsoft.com/office/drawing/2014/main" id="{71FB3FDE-BDF3-4334-9417-FCD5E32B3392}"/>
              </a:ext>
            </a:extLst>
          </p:cNvPr>
          <p:cNvSpPr/>
          <p:nvPr/>
        </p:nvSpPr>
        <p:spPr>
          <a:xfrm>
            <a:off x="767978" y="3822578"/>
            <a:ext cx="2520433" cy="338554"/>
          </a:xfrm>
          <a:prstGeom prst="rect">
            <a:avLst/>
          </a:prstGeom>
        </p:spPr>
        <p:txBody>
          <a:bodyPr wrap="square" lIns="0" tIns="0" rIns="0" bIns="0">
            <a:spAutoFit/>
          </a:bodyPr>
          <a:lstStyle/>
          <a:p>
            <a:r>
              <a:rPr lang="da-DK" sz="1100" b="1" dirty="0">
                <a:solidFill>
                  <a:schemeClr val="bg1"/>
                </a:solidFill>
                <a:latin typeface="Barlow" panose="00000500000000000000" pitchFamily="2" charset="0"/>
              </a:rPr>
              <a:t>**Eksperter fra Bo trygt  kan medvirke gratis: </a:t>
            </a:r>
            <a:r>
              <a:rPr lang="da-DK" sz="1100" b="1" dirty="0">
                <a:solidFill>
                  <a:srgbClr val="0070C0"/>
                </a:solidFill>
                <a:latin typeface="Barlow" panose="00000500000000000000" pitchFamily="2" charset="0"/>
                <a:hlinkClick r:id="rId3">
                  <a:extLst>
                    <a:ext uri="{A12FA001-AC4F-418D-AE19-62706E023703}">
                      <ahyp:hlinkClr xmlns:ahyp="http://schemas.microsoft.com/office/drawing/2018/hyperlinkcolor" val="tx"/>
                    </a:ext>
                  </a:extLst>
                </a:hlinkClick>
              </a:rPr>
              <a:t>www.botrygt.dk</a:t>
            </a:r>
            <a:endParaRPr lang="da-DK" sz="1100" b="1" dirty="0">
              <a:solidFill>
                <a:srgbClr val="0070C0"/>
              </a:solidFill>
              <a:latin typeface="Barlow" panose="00000500000000000000" pitchFamily="2" charset="0"/>
            </a:endParaRPr>
          </a:p>
        </p:txBody>
      </p:sp>
      <p:sp>
        <p:nvSpPr>
          <p:cNvPr id="13" name="Rektangel 12">
            <a:extLst>
              <a:ext uri="{FF2B5EF4-FFF2-40B4-BE49-F238E27FC236}">
                <a16:creationId xmlns:a16="http://schemas.microsoft.com/office/drawing/2014/main" id="{8768B9F9-7514-403E-84BF-01F02234DC0F}"/>
              </a:ext>
            </a:extLst>
          </p:cNvPr>
          <p:cNvSpPr/>
          <p:nvPr/>
        </p:nvSpPr>
        <p:spPr>
          <a:xfrm>
            <a:off x="3429448" y="3844973"/>
            <a:ext cx="2416516" cy="338554"/>
          </a:xfrm>
          <a:prstGeom prst="rect">
            <a:avLst/>
          </a:prstGeom>
        </p:spPr>
        <p:txBody>
          <a:bodyPr wrap="square" lIns="0" tIns="0" rIns="0" bIns="0">
            <a:spAutoFit/>
          </a:bodyPr>
          <a:lstStyle/>
          <a:p>
            <a:r>
              <a:rPr lang="da-DK" sz="1100" b="1" dirty="0">
                <a:solidFill>
                  <a:schemeClr val="bg1"/>
                </a:solidFill>
                <a:latin typeface="Barlow" panose="00000500000000000000" pitchFamily="2" charset="0"/>
              </a:rPr>
              <a:t>Medarbejderkurser for udgående personale</a:t>
            </a:r>
          </a:p>
        </p:txBody>
      </p:sp>
      <p:sp>
        <p:nvSpPr>
          <p:cNvPr id="14" name="Rektangel 13">
            <a:extLst>
              <a:ext uri="{FF2B5EF4-FFF2-40B4-BE49-F238E27FC236}">
                <a16:creationId xmlns:a16="http://schemas.microsoft.com/office/drawing/2014/main" id="{96E8C3C6-F683-4D80-AFE2-7BEDAC4BEE14}"/>
              </a:ext>
            </a:extLst>
          </p:cNvPr>
          <p:cNvSpPr/>
          <p:nvPr/>
        </p:nvSpPr>
        <p:spPr>
          <a:xfrm>
            <a:off x="3423610" y="3396079"/>
            <a:ext cx="2416520" cy="169277"/>
          </a:xfrm>
          <a:prstGeom prst="rect">
            <a:avLst/>
          </a:prstGeom>
        </p:spPr>
        <p:txBody>
          <a:bodyPr wrap="square" lIns="0" tIns="0" rIns="0" bIns="0">
            <a:spAutoFit/>
          </a:bodyPr>
          <a:lstStyle/>
          <a:p>
            <a:r>
              <a:rPr lang="da-DK" sz="1100" b="1" dirty="0">
                <a:solidFill>
                  <a:schemeClr val="bg1"/>
                </a:solidFill>
                <a:latin typeface="Barlow" panose="00000500000000000000" pitchFamily="2" charset="0"/>
              </a:rPr>
              <a:t>Samarbejde med Bo trygt/DKR </a:t>
            </a:r>
          </a:p>
        </p:txBody>
      </p:sp>
      <p:sp>
        <p:nvSpPr>
          <p:cNvPr id="15" name="Rektangel 14">
            <a:extLst>
              <a:ext uri="{FF2B5EF4-FFF2-40B4-BE49-F238E27FC236}">
                <a16:creationId xmlns:a16="http://schemas.microsoft.com/office/drawing/2014/main" id="{0C278DAF-84E7-43D5-8CFF-E0A4D4DBF5D5}"/>
              </a:ext>
            </a:extLst>
          </p:cNvPr>
          <p:cNvSpPr/>
          <p:nvPr/>
        </p:nvSpPr>
        <p:spPr>
          <a:xfrm>
            <a:off x="3417547" y="2884411"/>
            <a:ext cx="2416521" cy="338554"/>
          </a:xfrm>
          <a:prstGeom prst="rect">
            <a:avLst/>
          </a:prstGeom>
        </p:spPr>
        <p:txBody>
          <a:bodyPr wrap="square" lIns="0" tIns="0" rIns="0" bIns="0">
            <a:spAutoFit/>
          </a:bodyPr>
          <a:lstStyle/>
          <a:p>
            <a:r>
              <a:rPr lang="da-DK" sz="1100" b="1" dirty="0">
                <a:solidFill>
                  <a:schemeClr val="bg1"/>
                </a:solidFill>
                <a:latin typeface="Barlow" panose="00000500000000000000" pitchFamily="2" charset="0"/>
              </a:rPr>
              <a:t>Kommunikations- og rekrutteringsinitiativer</a:t>
            </a:r>
          </a:p>
        </p:txBody>
      </p:sp>
      <p:pic>
        <p:nvPicPr>
          <p:cNvPr id="21" name="Billede 20">
            <a:extLst>
              <a:ext uri="{FF2B5EF4-FFF2-40B4-BE49-F238E27FC236}">
                <a16:creationId xmlns:a16="http://schemas.microsoft.com/office/drawing/2014/main" id="{D8F271FF-484F-4D84-854D-98070C8D9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2087" y="1749183"/>
            <a:ext cx="761049" cy="788228"/>
          </a:xfrm>
          <a:prstGeom prst="rect">
            <a:avLst/>
          </a:prstGeom>
        </p:spPr>
      </p:pic>
      <p:pic>
        <p:nvPicPr>
          <p:cNvPr id="23" name="Billede 22">
            <a:extLst>
              <a:ext uri="{FF2B5EF4-FFF2-40B4-BE49-F238E27FC236}">
                <a16:creationId xmlns:a16="http://schemas.microsoft.com/office/drawing/2014/main" id="{F4E53385-A057-47E2-81D3-FCB219AB07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3448" y="1738869"/>
            <a:ext cx="721182" cy="752466"/>
          </a:xfrm>
          <a:prstGeom prst="rect">
            <a:avLst/>
          </a:prstGeom>
        </p:spPr>
      </p:pic>
      <p:pic>
        <p:nvPicPr>
          <p:cNvPr id="25" name="Billede 24">
            <a:extLst>
              <a:ext uri="{FF2B5EF4-FFF2-40B4-BE49-F238E27FC236}">
                <a16:creationId xmlns:a16="http://schemas.microsoft.com/office/drawing/2014/main" id="{2964C557-0E57-4029-B847-E620125119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1608" y="1898466"/>
            <a:ext cx="863806" cy="602576"/>
          </a:xfrm>
          <a:prstGeom prst="rect">
            <a:avLst/>
          </a:prstGeom>
        </p:spPr>
      </p:pic>
      <p:sp>
        <p:nvSpPr>
          <p:cNvPr id="17" name="Tekstfelt 16">
            <a:extLst>
              <a:ext uri="{FF2B5EF4-FFF2-40B4-BE49-F238E27FC236}">
                <a16:creationId xmlns:a16="http://schemas.microsoft.com/office/drawing/2014/main" id="{7272D13B-84A0-480B-9101-B8E9A80271D1}"/>
              </a:ext>
            </a:extLst>
          </p:cNvPr>
          <p:cNvSpPr txBox="1"/>
          <p:nvPr/>
        </p:nvSpPr>
        <p:spPr>
          <a:xfrm>
            <a:off x="7868720" y="4742699"/>
            <a:ext cx="1552074" cy="276999"/>
          </a:xfrm>
          <a:prstGeom prst="rect">
            <a:avLst/>
          </a:prstGeom>
          <a:noFill/>
        </p:spPr>
        <p:txBody>
          <a:bodyPr wrap="square" rtlCol="0">
            <a:spAutoFit/>
          </a:bodyPr>
          <a:lstStyle/>
          <a:p>
            <a:r>
              <a:rPr lang="da-DK" sz="1200" dirty="0">
                <a:solidFill>
                  <a:schemeClr val="bg1"/>
                </a:solidFill>
                <a:latin typeface="Barlow" panose="00000500000000000000" pitchFamily="2" charset="0"/>
              </a:rPr>
              <a:t>Side 5 ud af 14</a:t>
            </a:r>
          </a:p>
        </p:txBody>
      </p:sp>
      <p:sp>
        <p:nvSpPr>
          <p:cNvPr id="7" name="Tekstfelt 6">
            <a:extLst>
              <a:ext uri="{FF2B5EF4-FFF2-40B4-BE49-F238E27FC236}">
                <a16:creationId xmlns:a16="http://schemas.microsoft.com/office/drawing/2014/main" id="{B4939CA0-8C97-4597-BB94-08F1E5E3D543}"/>
              </a:ext>
            </a:extLst>
          </p:cNvPr>
          <p:cNvSpPr txBox="1"/>
          <p:nvPr/>
        </p:nvSpPr>
        <p:spPr>
          <a:xfrm>
            <a:off x="841922" y="1937337"/>
            <a:ext cx="1609725" cy="553998"/>
          </a:xfrm>
          <a:prstGeom prst="rect">
            <a:avLst/>
          </a:prstGeom>
          <a:noFill/>
        </p:spPr>
        <p:txBody>
          <a:bodyPr wrap="square" lIns="0" tIns="0" rIns="0" bIns="0" rtlCol="0">
            <a:spAutoFit/>
          </a:bodyPr>
          <a:lstStyle/>
          <a:p>
            <a:r>
              <a:rPr lang="da-DK" sz="1800" b="1" dirty="0">
                <a:solidFill>
                  <a:schemeClr val="bg1"/>
                </a:solidFill>
                <a:latin typeface="Barlow" panose="00000500000000000000" pitchFamily="2" charset="0"/>
              </a:rPr>
              <a:t>Engagering af borgere</a:t>
            </a:r>
          </a:p>
        </p:txBody>
      </p:sp>
      <p:sp>
        <p:nvSpPr>
          <p:cNvPr id="20" name="Tekstfelt 19">
            <a:extLst>
              <a:ext uri="{FF2B5EF4-FFF2-40B4-BE49-F238E27FC236}">
                <a16:creationId xmlns:a16="http://schemas.microsoft.com/office/drawing/2014/main" id="{05EEEAD1-E9DB-4A30-A892-3B5F80B02F44}"/>
              </a:ext>
            </a:extLst>
          </p:cNvPr>
          <p:cNvSpPr txBox="1"/>
          <p:nvPr/>
        </p:nvSpPr>
        <p:spPr>
          <a:xfrm>
            <a:off x="3380634" y="2055375"/>
            <a:ext cx="1148389" cy="276999"/>
          </a:xfrm>
          <a:prstGeom prst="rect">
            <a:avLst/>
          </a:prstGeom>
          <a:noFill/>
        </p:spPr>
        <p:txBody>
          <a:bodyPr wrap="square" lIns="0" tIns="0" rIns="0" bIns="0" rtlCol="0">
            <a:spAutoFit/>
          </a:bodyPr>
          <a:lstStyle/>
          <a:p>
            <a:r>
              <a:rPr lang="da-DK" sz="1800" b="1" dirty="0">
                <a:solidFill>
                  <a:schemeClr val="bg1"/>
                </a:solidFill>
                <a:latin typeface="Barlow" panose="00000500000000000000" pitchFamily="2" charset="0"/>
              </a:rPr>
              <a:t>Nabohjælp</a:t>
            </a:r>
          </a:p>
        </p:txBody>
      </p:sp>
      <p:sp>
        <p:nvSpPr>
          <p:cNvPr id="22" name="Tekstfelt 21">
            <a:extLst>
              <a:ext uri="{FF2B5EF4-FFF2-40B4-BE49-F238E27FC236}">
                <a16:creationId xmlns:a16="http://schemas.microsoft.com/office/drawing/2014/main" id="{557D60AB-002A-4E35-9979-7167AA86979B}"/>
              </a:ext>
            </a:extLst>
          </p:cNvPr>
          <p:cNvSpPr txBox="1"/>
          <p:nvPr/>
        </p:nvSpPr>
        <p:spPr>
          <a:xfrm>
            <a:off x="6194505" y="1854711"/>
            <a:ext cx="1260426" cy="646331"/>
          </a:xfrm>
          <a:prstGeom prst="rect">
            <a:avLst/>
          </a:prstGeom>
          <a:noFill/>
        </p:spPr>
        <p:txBody>
          <a:bodyPr wrap="square" lIns="0" tIns="0" rIns="0" bIns="0" rtlCol="0">
            <a:spAutoFit/>
          </a:bodyPr>
          <a:lstStyle/>
          <a:p>
            <a:pPr algn="ctr"/>
            <a:r>
              <a:rPr lang="da-DK" sz="1400" b="1" dirty="0">
                <a:solidFill>
                  <a:schemeClr val="bg1"/>
                </a:solidFill>
                <a:latin typeface="Barlow" panose="00000500000000000000" pitchFamily="2" charset="0"/>
              </a:rPr>
              <a:t>Konstruktiv</a:t>
            </a:r>
          </a:p>
          <a:p>
            <a:pPr algn="ctr"/>
            <a:r>
              <a:rPr lang="da-DK" sz="1400" b="1" dirty="0">
                <a:solidFill>
                  <a:schemeClr val="bg1"/>
                </a:solidFill>
                <a:latin typeface="Barlow" panose="00000500000000000000" pitchFamily="2" charset="0"/>
              </a:rPr>
              <a:t>Kommunikation &amp; presse</a:t>
            </a:r>
          </a:p>
        </p:txBody>
      </p:sp>
      <p:cxnSp>
        <p:nvCxnSpPr>
          <p:cNvPr id="24" name="Lige forbindelse 23">
            <a:extLst>
              <a:ext uri="{FF2B5EF4-FFF2-40B4-BE49-F238E27FC236}">
                <a16:creationId xmlns:a16="http://schemas.microsoft.com/office/drawing/2014/main" id="{8556A013-E307-4DA3-BAB4-E0EA8CE6C892}"/>
              </a:ext>
            </a:extLst>
          </p:cNvPr>
          <p:cNvCxnSpPr>
            <a:cxnSpLocks/>
          </p:cNvCxnSpPr>
          <p:nvPr/>
        </p:nvCxnSpPr>
        <p:spPr>
          <a:xfrm>
            <a:off x="3276600" y="1582930"/>
            <a:ext cx="0" cy="2924449"/>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27" name="Lige forbindelse 26">
            <a:extLst>
              <a:ext uri="{FF2B5EF4-FFF2-40B4-BE49-F238E27FC236}">
                <a16:creationId xmlns:a16="http://schemas.microsoft.com/office/drawing/2014/main" id="{93CD7B9A-5394-4761-AFD3-85BE8B9A00D6}"/>
              </a:ext>
            </a:extLst>
          </p:cNvPr>
          <p:cNvCxnSpPr>
            <a:cxnSpLocks/>
          </p:cNvCxnSpPr>
          <p:nvPr/>
        </p:nvCxnSpPr>
        <p:spPr>
          <a:xfrm>
            <a:off x="6088380" y="1567690"/>
            <a:ext cx="0" cy="2939689"/>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sp>
        <p:nvSpPr>
          <p:cNvPr id="29" name="Rektangel 28">
            <a:extLst>
              <a:ext uri="{FF2B5EF4-FFF2-40B4-BE49-F238E27FC236}">
                <a16:creationId xmlns:a16="http://schemas.microsoft.com/office/drawing/2014/main" id="{B9A4DA3A-50F3-4B44-9121-2F41C040CB63}"/>
              </a:ext>
            </a:extLst>
          </p:cNvPr>
          <p:cNvSpPr/>
          <p:nvPr/>
        </p:nvSpPr>
        <p:spPr>
          <a:xfrm>
            <a:off x="6182083" y="2671083"/>
            <a:ext cx="2195695" cy="846386"/>
          </a:xfrm>
          <a:prstGeom prst="rect">
            <a:avLst/>
          </a:prstGeom>
        </p:spPr>
        <p:txBody>
          <a:bodyPr wrap="square" lIns="0" tIns="0" rIns="0" bIns="0">
            <a:spAutoFit/>
          </a:bodyPr>
          <a:lstStyle/>
          <a:p>
            <a:r>
              <a:rPr lang="da-DK" sz="1100" b="1" dirty="0">
                <a:solidFill>
                  <a:schemeClr val="bg1"/>
                </a:solidFill>
                <a:latin typeface="Barlow" panose="00000500000000000000" pitchFamily="2" charset="0"/>
              </a:rPr>
              <a:t>Når vi taler eller skriver om indbrud, har vi fokus på, at være handlingsanvisende og komme med konkrete råd til, hvordan man forebygger indbrud. </a:t>
            </a:r>
          </a:p>
        </p:txBody>
      </p:sp>
      <p:cxnSp>
        <p:nvCxnSpPr>
          <p:cNvPr id="30" name="Lige forbindelse 29">
            <a:extLst>
              <a:ext uri="{FF2B5EF4-FFF2-40B4-BE49-F238E27FC236}">
                <a16:creationId xmlns:a16="http://schemas.microsoft.com/office/drawing/2014/main" id="{C9A5F792-86B8-424D-B22A-840D17F76585}"/>
              </a:ext>
            </a:extLst>
          </p:cNvPr>
          <p:cNvCxnSpPr>
            <a:cxnSpLocks/>
          </p:cNvCxnSpPr>
          <p:nvPr/>
        </p:nvCxnSpPr>
        <p:spPr>
          <a:xfrm flipH="1">
            <a:off x="719138" y="2615884"/>
            <a:ext cx="7732953" cy="8493"/>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sp>
        <p:nvSpPr>
          <p:cNvPr id="26" name="Tekstfelt 25">
            <a:extLst>
              <a:ext uri="{FF2B5EF4-FFF2-40B4-BE49-F238E27FC236}">
                <a16:creationId xmlns:a16="http://schemas.microsoft.com/office/drawing/2014/main" id="{3406FD7C-1D76-4C6E-8428-F75E281B1DEA}"/>
              </a:ext>
            </a:extLst>
          </p:cNvPr>
          <p:cNvSpPr txBox="1"/>
          <p:nvPr/>
        </p:nvSpPr>
        <p:spPr>
          <a:xfrm>
            <a:off x="7976870" y="4677415"/>
            <a:ext cx="1167130" cy="261610"/>
          </a:xfrm>
          <a:prstGeom prst="rect">
            <a:avLst/>
          </a:prstGeom>
          <a:noFill/>
        </p:spPr>
        <p:txBody>
          <a:bodyPr wrap="square" rtlCol="0">
            <a:spAutoFit/>
          </a:bodyPr>
          <a:lstStyle/>
          <a:p>
            <a:r>
              <a:rPr lang="da-DK" sz="1100" dirty="0">
                <a:latin typeface="Barlow" panose="00000500000000000000" pitchFamily="2" charset="0"/>
              </a:rPr>
              <a:t>Side 6 af 12 </a:t>
            </a:r>
          </a:p>
        </p:txBody>
      </p:sp>
      <p:sp>
        <p:nvSpPr>
          <p:cNvPr id="28" name="Rektangel 27">
            <a:extLst>
              <a:ext uri="{FF2B5EF4-FFF2-40B4-BE49-F238E27FC236}">
                <a16:creationId xmlns:a16="http://schemas.microsoft.com/office/drawing/2014/main" id="{EC04E214-DD79-4B12-83B1-6831FC7AFEB0}"/>
              </a:ext>
            </a:extLst>
          </p:cNvPr>
          <p:cNvSpPr/>
          <p:nvPr/>
        </p:nvSpPr>
        <p:spPr>
          <a:xfrm>
            <a:off x="783832" y="3453246"/>
            <a:ext cx="2639778" cy="338554"/>
          </a:xfrm>
          <a:prstGeom prst="rect">
            <a:avLst/>
          </a:prstGeom>
        </p:spPr>
        <p:txBody>
          <a:bodyPr wrap="square" lIns="0" tIns="0" rIns="0" bIns="0">
            <a:spAutoFit/>
          </a:bodyPr>
          <a:lstStyle/>
          <a:p>
            <a:r>
              <a:rPr lang="da-DK" sz="1100" b="1" dirty="0">
                <a:solidFill>
                  <a:schemeClr val="bg1"/>
                </a:solidFill>
                <a:latin typeface="Barlow" panose="00000500000000000000" pitchFamily="2" charset="0"/>
              </a:rPr>
              <a:t>Involvering af erhvervsliv/andre interessenter </a:t>
            </a:r>
          </a:p>
        </p:txBody>
      </p:sp>
      <p:sp>
        <p:nvSpPr>
          <p:cNvPr id="32" name="Tekstfelt 31">
            <a:extLst>
              <a:ext uri="{FF2B5EF4-FFF2-40B4-BE49-F238E27FC236}">
                <a16:creationId xmlns:a16="http://schemas.microsoft.com/office/drawing/2014/main" id="{F24731A0-5932-451F-88BC-EB5B86F756AB}"/>
              </a:ext>
            </a:extLst>
          </p:cNvPr>
          <p:cNvSpPr txBox="1"/>
          <p:nvPr/>
        </p:nvSpPr>
        <p:spPr>
          <a:xfrm>
            <a:off x="813761" y="2644739"/>
            <a:ext cx="1148389" cy="184666"/>
          </a:xfrm>
          <a:prstGeom prst="rect">
            <a:avLst/>
          </a:prstGeom>
          <a:noFill/>
        </p:spPr>
        <p:txBody>
          <a:bodyPr wrap="square" lIns="0" tIns="0" rIns="0" bIns="0" rtlCol="0">
            <a:spAutoFit/>
          </a:bodyPr>
          <a:lstStyle/>
          <a:p>
            <a:r>
              <a:rPr lang="da-DK" sz="1200" b="1" dirty="0">
                <a:solidFill>
                  <a:schemeClr val="bg1"/>
                </a:solidFill>
                <a:latin typeface="Barlow" panose="00000500000000000000" pitchFamily="2" charset="0"/>
              </a:rPr>
              <a:t>Fx:</a:t>
            </a:r>
          </a:p>
        </p:txBody>
      </p:sp>
      <p:sp>
        <p:nvSpPr>
          <p:cNvPr id="33" name="Tekstfelt 32">
            <a:extLst>
              <a:ext uri="{FF2B5EF4-FFF2-40B4-BE49-F238E27FC236}">
                <a16:creationId xmlns:a16="http://schemas.microsoft.com/office/drawing/2014/main" id="{77657EFA-E1B8-492D-A24D-564F88031D68}"/>
              </a:ext>
            </a:extLst>
          </p:cNvPr>
          <p:cNvSpPr txBox="1"/>
          <p:nvPr/>
        </p:nvSpPr>
        <p:spPr>
          <a:xfrm>
            <a:off x="3348571" y="2646886"/>
            <a:ext cx="1148389" cy="184666"/>
          </a:xfrm>
          <a:prstGeom prst="rect">
            <a:avLst/>
          </a:prstGeom>
          <a:noFill/>
        </p:spPr>
        <p:txBody>
          <a:bodyPr wrap="square" lIns="0" tIns="0" rIns="0" bIns="0" rtlCol="0">
            <a:spAutoFit/>
          </a:bodyPr>
          <a:lstStyle/>
          <a:p>
            <a:r>
              <a:rPr lang="da-DK" sz="1200" b="1" dirty="0">
                <a:solidFill>
                  <a:schemeClr val="bg1"/>
                </a:solidFill>
                <a:latin typeface="Barlow" panose="00000500000000000000" pitchFamily="2" charset="0"/>
              </a:rPr>
              <a:t>Fx:</a:t>
            </a:r>
          </a:p>
        </p:txBody>
      </p:sp>
      <p:sp>
        <p:nvSpPr>
          <p:cNvPr id="35" name="Tekstfelt 34">
            <a:extLst>
              <a:ext uri="{FF2B5EF4-FFF2-40B4-BE49-F238E27FC236}">
                <a16:creationId xmlns:a16="http://schemas.microsoft.com/office/drawing/2014/main" id="{F2DDEBFD-1E15-4209-B8EC-E536BF96C982}"/>
              </a:ext>
            </a:extLst>
          </p:cNvPr>
          <p:cNvSpPr txBox="1"/>
          <p:nvPr/>
        </p:nvSpPr>
        <p:spPr>
          <a:xfrm>
            <a:off x="6175591" y="3654731"/>
            <a:ext cx="1148389" cy="169277"/>
          </a:xfrm>
          <a:prstGeom prst="rect">
            <a:avLst/>
          </a:prstGeom>
          <a:noFill/>
        </p:spPr>
        <p:txBody>
          <a:bodyPr wrap="square" lIns="0" tIns="0" rIns="0" bIns="0" rtlCol="0">
            <a:spAutoFit/>
          </a:bodyPr>
          <a:lstStyle/>
          <a:p>
            <a:r>
              <a:rPr lang="da-DK" sz="1100" b="1" dirty="0">
                <a:solidFill>
                  <a:schemeClr val="bg1"/>
                </a:solidFill>
                <a:latin typeface="Barlow" panose="00000500000000000000" pitchFamily="2" charset="0"/>
              </a:rPr>
              <a:t>Fx:</a:t>
            </a:r>
          </a:p>
        </p:txBody>
      </p:sp>
      <p:sp>
        <p:nvSpPr>
          <p:cNvPr id="36" name="Tekstfelt 35">
            <a:extLst>
              <a:ext uri="{FF2B5EF4-FFF2-40B4-BE49-F238E27FC236}">
                <a16:creationId xmlns:a16="http://schemas.microsoft.com/office/drawing/2014/main" id="{78971C1F-678E-480E-9037-4D068047C524}"/>
              </a:ext>
            </a:extLst>
          </p:cNvPr>
          <p:cNvSpPr txBox="1"/>
          <p:nvPr/>
        </p:nvSpPr>
        <p:spPr>
          <a:xfrm>
            <a:off x="6175591" y="3830877"/>
            <a:ext cx="2096049" cy="169277"/>
          </a:xfrm>
          <a:prstGeom prst="rect">
            <a:avLst/>
          </a:prstGeom>
          <a:noFill/>
        </p:spPr>
        <p:txBody>
          <a:bodyPr wrap="square" lIns="0" tIns="0" rIns="0" bIns="0" rtlCol="0">
            <a:spAutoFit/>
          </a:bodyPr>
          <a:lstStyle/>
          <a:p>
            <a:r>
              <a:rPr lang="da-DK" sz="1100" b="1" dirty="0">
                <a:solidFill>
                  <a:schemeClr val="bg1"/>
                </a:solidFill>
                <a:latin typeface="Barlow" panose="00000500000000000000" pitchFamily="2" charset="0"/>
              </a:rPr>
              <a:t>Kommunens egne platforme</a:t>
            </a:r>
          </a:p>
        </p:txBody>
      </p:sp>
      <p:sp>
        <p:nvSpPr>
          <p:cNvPr id="37" name="Tekstfelt 36">
            <a:extLst>
              <a:ext uri="{FF2B5EF4-FFF2-40B4-BE49-F238E27FC236}">
                <a16:creationId xmlns:a16="http://schemas.microsoft.com/office/drawing/2014/main" id="{6ECE0527-B139-4F16-A3FA-A3464DF1FFD2}"/>
              </a:ext>
            </a:extLst>
          </p:cNvPr>
          <p:cNvSpPr txBox="1"/>
          <p:nvPr/>
        </p:nvSpPr>
        <p:spPr>
          <a:xfrm>
            <a:off x="6185286" y="4023442"/>
            <a:ext cx="2096049" cy="169277"/>
          </a:xfrm>
          <a:prstGeom prst="rect">
            <a:avLst/>
          </a:prstGeom>
          <a:noFill/>
        </p:spPr>
        <p:txBody>
          <a:bodyPr wrap="square" lIns="0" tIns="0" rIns="0" bIns="0" rtlCol="0">
            <a:spAutoFit/>
          </a:bodyPr>
          <a:lstStyle/>
          <a:p>
            <a:r>
              <a:rPr lang="da-DK" sz="1100" b="1" dirty="0">
                <a:solidFill>
                  <a:schemeClr val="bg1"/>
                </a:solidFill>
                <a:latin typeface="Barlow" panose="00000500000000000000" pitchFamily="2" charset="0"/>
              </a:rPr>
              <a:t>Netværkskommunikation </a:t>
            </a:r>
          </a:p>
        </p:txBody>
      </p:sp>
      <p:sp>
        <p:nvSpPr>
          <p:cNvPr id="38" name="Tekstfelt 37">
            <a:extLst>
              <a:ext uri="{FF2B5EF4-FFF2-40B4-BE49-F238E27FC236}">
                <a16:creationId xmlns:a16="http://schemas.microsoft.com/office/drawing/2014/main" id="{179F611D-6226-4388-ACD2-7C0933CD43AA}"/>
              </a:ext>
            </a:extLst>
          </p:cNvPr>
          <p:cNvSpPr txBox="1"/>
          <p:nvPr/>
        </p:nvSpPr>
        <p:spPr>
          <a:xfrm>
            <a:off x="6194057" y="4210806"/>
            <a:ext cx="2096049" cy="169277"/>
          </a:xfrm>
          <a:prstGeom prst="rect">
            <a:avLst/>
          </a:prstGeom>
          <a:noFill/>
        </p:spPr>
        <p:txBody>
          <a:bodyPr wrap="square" lIns="0" tIns="0" rIns="0" bIns="0" rtlCol="0">
            <a:spAutoFit/>
          </a:bodyPr>
          <a:lstStyle/>
          <a:p>
            <a:r>
              <a:rPr lang="da-DK" sz="1100" b="1" dirty="0">
                <a:solidFill>
                  <a:schemeClr val="bg1"/>
                </a:solidFill>
                <a:latin typeface="Barlow" panose="00000500000000000000" pitchFamily="2" charset="0"/>
              </a:rPr>
              <a:t>Mediesamarbejder </a:t>
            </a:r>
          </a:p>
        </p:txBody>
      </p:sp>
      <p:sp>
        <p:nvSpPr>
          <p:cNvPr id="2" name="Rutediagram: Forbindelse 1">
            <a:extLst>
              <a:ext uri="{FF2B5EF4-FFF2-40B4-BE49-F238E27FC236}">
                <a16:creationId xmlns:a16="http://schemas.microsoft.com/office/drawing/2014/main" id="{6939A2CC-49D4-4B01-B728-A477954FD60F}"/>
              </a:ext>
            </a:extLst>
          </p:cNvPr>
          <p:cNvSpPr/>
          <p:nvPr/>
        </p:nvSpPr>
        <p:spPr>
          <a:xfrm>
            <a:off x="6612557" y="2071517"/>
            <a:ext cx="2077130" cy="1989474"/>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Eksempel på aktiviteter i en kommune. Udfyld fra jeres egen handleplan i kommunen.</a:t>
            </a:r>
          </a:p>
        </p:txBody>
      </p:sp>
    </p:spTree>
    <p:extLst>
      <p:ext uri="{BB962C8B-B14F-4D97-AF65-F5344CB8AC3E}">
        <p14:creationId xmlns:p14="http://schemas.microsoft.com/office/powerpoint/2010/main" val="1302733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3C6F9EA4-1740-4086-BA6C-0C6B817D09E9}"/>
              </a:ext>
            </a:extLst>
          </p:cNvPr>
          <p:cNvSpPr>
            <a:spLocks noGrp="1"/>
          </p:cNvSpPr>
          <p:nvPr>
            <p:ph type="pic" sz="quarter" idx="11"/>
          </p:nvPr>
        </p:nvSpPr>
        <p:spPr/>
        <p:txBody>
          <a:bodyPr/>
          <a:lstStyle/>
          <a:p>
            <a:endParaRPr lang="da-DK"/>
          </a:p>
        </p:txBody>
      </p:sp>
      <p:pic>
        <p:nvPicPr>
          <p:cNvPr id="3" name="Billede 2">
            <a:extLst>
              <a:ext uri="{FF2B5EF4-FFF2-40B4-BE49-F238E27FC236}">
                <a16:creationId xmlns:a16="http://schemas.microsoft.com/office/drawing/2014/main" id="{2760CABD-3717-4100-82E6-D5AFFB9215CF}"/>
              </a:ext>
            </a:extLst>
          </p:cNvPr>
          <p:cNvPicPr>
            <a:picLocks noChangeAspect="1"/>
          </p:cNvPicPr>
          <p:nvPr/>
        </p:nvPicPr>
        <p:blipFill rotWithShape="1">
          <a:blip r:embed="rId2">
            <a:extLst>
              <a:ext uri="{28A0092B-C50C-407E-A947-70E740481C1C}">
                <a14:useLocalDpi xmlns:a14="http://schemas.microsoft.com/office/drawing/2010/main" val="0"/>
              </a:ext>
            </a:extLst>
          </a:blip>
          <a:srcRect l="20059" t="24284" r="20682"/>
          <a:stretch/>
        </p:blipFill>
        <p:spPr>
          <a:xfrm>
            <a:off x="5776913" y="1415133"/>
            <a:ext cx="3368040" cy="2983069"/>
          </a:xfrm>
          <a:prstGeom prst="rect">
            <a:avLst/>
          </a:prstGeom>
        </p:spPr>
      </p:pic>
      <p:sp>
        <p:nvSpPr>
          <p:cNvPr id="4" name="Rektangel 3">
            <a:extLst>
              <a:ext uri="{FF2B5EF4-FFF2-40B4-BE49-F238E27FC236}">
                <a16:creationId xmlns:a16="http://schemas.microsoft.com/office/drawing/2014/main" id="{40A9BF59-2D98-49D7-A187-0A527E8250DC}"/>
              </a:ext>
            </a:extLst>
          </p:cNvPr>
          <p:cNvSpPr/>
          <p:nvPr/>
        </p:nvSpPr>
        <p:spPr>
          <a:xfrm>
            <a:off x="720001" y="1415133"/>
            <a:ext cx="4126832" cy="3231654"/>
          </a:xfrm>
          <a:prstGeom prst="rect">
            <a:avLst/>
          </a:prstGeom>
        </p:spPr>
        <p:txBody>
          <a:bodyPr wrap="square" lIns="0" tIns="0" rIns="0" bIns="0">
            <a:spAutoFit/>
          </a:bodyPr>
          <a:lstStyle/>
          <a:p>
            <a:r>
              <a:rPr lang="da-DK" sz="1400" dirty="0">
                <a:latin typeface="Barlow Light" panose="00000400000000000000" pitchFamily="2" charset="0"/>
              </a:rPr>
              <a:t>I Danmark er der flere indbrud per indbygger end i Sverige og Norge til sammen. </a:t>
            </a:r>
          </a:p>
          <a:p>
            <a:endParaRPr lang="da-DK" sz="1400" dirty="0">
              <a:latin typeface="Barlow Light" panose="00000400000000000000" pitchFamily="2" charset="0"/>
            </a:endParaRPr>
          </a:p>
          <a:p>
            <a:r>
              <a:rPr lang="da-DK" sz="1400" dirty="0">
                <a:latin typeface="Barlow Light" panose="00000400000000000000" pitchFamily="2" charset="0"/>
              </a:rPr>
              <a:t>Danmark har tre gange så mange indbrud som lande, vi plejer at sammenligne os med.</a:t>
            </a:r>
          </a:p>
          <a:p>
            <a:endParaRPr lang="da-DK" sz="1400" dirty="0">
              <a:latin typeface="Barlow Light" panose="00000400000000000000" pitchFamily="2" charset="0"/>
            </a:endParaRPr>
          </a:p>
          <a:p>
            <a:r>
              <a:rPr lang="da-DK" sz="1400" dirty="0">
                <a:latin typeface="Barlow Light" panose="00000400000000000000" pitchFamily="2" charset="0"/>
              </a:rPr>
              <a:t>Det typiske indbrud tager i 3-4 minutter.</a:t>
            </a:r>
          </a:p>
          <a:p>
            <a:endParaRPr lang="da-DK" sz="1400" dirty="0">
              <a:latin typeface="Barlow Light" panose="00000400000000000000" pitchFamily="2" charset="0"/>
            </a:endParaRPr>
          </a:p>
          <a:p>
            <a:r>
              <a:rPr lang="da-DK" sz="1400" dirty="0">
                <a:latin typeface="Barlow Light" panose="00000400000000000000" pitchFamily="2" charset="0"/>
              </a:rPr>
              <a:t>Indbrudstyven vurderer sin opdagelsesrisiko – og bryder sig ikke om at blive set eller hilst på.</a:t>
            </a:r>
          </a:p>
          <a:p>
            <a:r>
              <a:rPr lang="da-DK" sz="1400" dirty="0">
                <a:latin typeface="Barlow Light" panose="00000400000000000000" pitchFamily="2" charset="0"/>
              </a:rPr>
              <a:t> </a:t>
            </a:r>
          </a:p>
          <a:p>
            <a:r>
              <a:rPr lang="da-DK" sz="1400" dirty="0">
                <a:latin typeface="Barlow Light" panose="00000400000000000000" pitchFamily="2" charset="0"/>
              </a:rPr>
              <a:t>Undersøgelser dokumenterer, at fx aktiv nabohjælp kan være med til at afværge hvert fjerde indbrud..</a:t>
            </a:r>
          </a:p>
          <a:p>
            <a:endParaRPr lang="da-DK" sz="1400" dirty="0">
              <a:latin typeface="Barlow Light" panose="00000400000000000000" pitchFamily="2" charset="0"/>
            </a:endParaRPr>
          </a:p>
          <a:p>
            <a:endParaRPr lang="da-DK" sz="1400" dirty="0">
              <a:latin typeface="Barlow Light" panose="00000400000000000000" pitchFamily="2" charset="0"/>
            </a:endParaRPr>
          </a:p>
        </p:txBody>
      </p:sp>
      <p:sp>
        <p:nvSpPr>
          <p:cNvPr id="6" name="Tekstfelt 5">
            <a:extLst>
              <a:ext uri="{FF2B5EF4-FFF2-40B4-BE49-F238E27FC236}">
                <a16:creationId xmlns:a16="http://schemas.microsoft.com/office/drawing/2014/main" id="{97F6857F-FCE6-44B5-9A3E-BF599627B193}"/>
              </a:ext>
            </a:extLst>
          </p:cNvPr>
          <p:cNvSpPr txBox="1"/>
          <p:nvPr/>
        </p:nvSpPr>
        <p:spPr>
          <a:xfrm>
            <a:off x="7868720" y="4742699"/>
            <a:ext cx="1552074" cy="276999"/>
          </a:xfrm>
          <a:prstGeom prst="rect">
            <a:avLst/>
          </a:prstGeom>
          <a:noFill/>
        </p:spPr>
        <p:txBody>
          <a:bodyPr wrap="square" rtlCol="0">
            <a:spAutoFit/>
          </a:bodyPr>
          <a:lstStyle/>
          <a:p>
            <a:r>
              <a:rPr lang="da-DK" sz="1200" dirty="0">
                <a:solidFill>
                  <a:schemeClr val="bg1"/>
                </a:solidFill>
                <a:latin typeface="Barlow" panose="00000500000000000000" pitchFamily="2" charset="0"/>
              </a:rPr>
              <a:t>Side 6 ud af 14</a:t>
            </a:r>
          </a:p>
        </p:txBody>
      </p:sp>
      <p:sp>
        <p:nvSpPr>
          <p:cNvPr id="2" name="Titel 1">
            <a:extLst>
              <a:ext uri="{FF2B5EF4-FFF2-40B4-BE49-F238E27FC236}">
                <a16:creationId xmlns:a16="http://schemas.microsoft.com/office/drawing/2014/main" id="{89208482-645E-41A5-9990-57959FCEBC05}"/>
              </a:ext>
            </a:extLst>
          </p:cNvPr>
          <p:cNvSpPr>
            <a:spLocks noGrp="1"/>
          </p:cNvSpPr>
          <p:nvPr>
            <p:ph type="title"/>
          </p:nvPr>
        </p:nvSpPr>
        <p:spPr/>
        <p:txBody>
          <a:bodyPr>
            <a:noAutofit/>
          </a:bodyPr>
          <a:lstStyle/>
          <a:p>
            <a:r>
              <a:rPr lang="da-DK" sz="3200" dirty="0">
                <a:solidFill>
                  <a:srgbClr val="E40046"/>
                </a:solidFill>
                <a:latin typeface="Barlow Black" panose="00000A00000000000000" pitchFamily="2" charset="0"/>
              </a:rPr>
              <a:t>Fakta om indbrud og indbrudstyve</a:t>
            </a:r>
            <a:br>
              <a:rPr lang="da-DK" sz="3200" dirty="0">
                <a:solidFill>
                  <a:srgbClr val="E40046"/>
                </a:solidFill>
                <a:latin typeface="Barlow Black" panose="00000A00000000000000" pitchFamily="2" charset="0"/>
              </a:rPr>
            </a:br>
            <a:endParaRPr lang="da-DK" sz="2800" dirty="0">
              <a:solidFill>
                <a:srgbClr val="E40046"/>
              </a:solidFill>
            </a:endParaRPr>
          </a:p>
        </p:txBody>
      </p:sp>
      <p:sp>
        <p:nvSpPr>
          <p:cNvPr id="8" name="Tekstfelt 7">
            <a:extLst>
              <a:ext uri="{FF2B5EF4-FFF2-40B4-BE49-F238E27FC236}">
                <a16:creationId xmlns:a16="http://schemas.microsoft.com/office/drawing/2014/main" id="{8CA9C835-EE10-4962-B618-B48E9E59250D}"/>
              </a:ext>
            </a:extLst>
          </p:cNvPr>
          <p:cNvSpPr txBox="1"/>
          <p:nvPr/>
        </p:nvSpPr>
        <p:spPr>
          <a:xfrm>
            <a:off x="7976870" y="4677415"/>
            <a:ext cx="1167130" cy="261610"/>
          </a:xfrm>
          <a:prstGeom prst="rect">
            <a:avLst/>
          </a:prstGeom>
          <a:noFill/>
        </p:spPr>
        <p:txBody>
          <a:bodyPr wrap="square" rtlCol="0">
            <a:spAutoFit/>
          </a:bodyPr>
          <a:lstStyle/>
          <a:p>
            <a:r>
              <a:rPr lang="da-DK" sz="1100" dirty="0">
                <a:latin typeface="Barlow" panose="00000500000000000000" pitchFamily="2" charset="0"/>
              </a:rPr>
              <a:t>Side 7 af 12 </a:t>
            </a:r>
          </a:p>
        </p:txBody>
      </p:sp>
    </p:spTree>
    <p:extLst>
      <p:ext uri="{BB962C8B-B14F-4D97-AF65-F5344CB8AC3E}">
        <p14:creationId xmlns:p14="http://schemas.microsoft.com/office/powerpoint/2010/main" val="10066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02F96-CF7A-4B5E-9B93-919B132041D6}"/>
              </a:ext>
            </a:extLst>
          </p:cNvPr>
          <p:cNvSpPr>
            <a:spLocks noGrp="1"/>
          </p:cNvSpPr>
          <p:nvPr>
            <p:ph type="title"/>
          </p:nvPr>
        </p:nvSpPr>
        <p:spPr/>
        <p:txBody>
          <a:bodyPr>
            <a:normAutofit fontScale="90000"/>
          </a:bodyPr>
          <a:lstStyle/>
          <a:p>
            <a:r>
              <a:rPr lang="da-DK" sz="3600" dirty="0">
                <a:solidFill>
                  <a:srgbClr val="E40046"/>
                </a:solidFill>
                <a:latin typeface="Barlow Black" panose="00000A00000000000000" pitchFamily="2" charset="0"/>
              </a:rPr>
              <a:t>Hvad kan I gøre?</a:t>
            </a:r>
            <a:br>
              <a:rPr lang="da-DK" sz="3200" dirty="0">
                <a:solidFill>
                  <a:srgbClr val="E40046"/>
                </a:solidFill>
                <a:latin typeface="Barlow Black" panose="00000A00000000000000" pitchFamily="2" charset="0"/>
              </a:rPr>
            </a:br>
            <a:r>
              <a:rPr lang="da-DK" sz="2200" b="0" dirty="0">
                <a:latin typeface="Barlow Light" panose="00000400000000000000" pitchFamily="2" charset="0"/>
              </a:rPr>
              <a:t>To nemme måder til at hjælpe borgerne med indbrudsforebyggelse.</a:t>
            </a:r>
            <a:br>
              <a:rPr lang="da-DK" sz="3200" dirty="0">
                <a:latin typeface="Barlow Light" panose="00000400000000000000" pitchFamily="2" charset="0"/>
              </a:rPr>
            </a:br>
            <a:r>
              <a:rPr lang="da-DK" sz="3200" dirty="0">
                <a:solidFill>
                  <a:srgbClr val="E40046"/>
                </a:solidFill>
                <a:latin typeface="Barlow Black" panose="00000A00000000000000" pitchFamily="2" charset="0"/>
              </a:rPr>
              <a:t> </a:t>
            </a:r>
          </a:p>
        </p:txBody>
      </p:sp>
      <p:sp>
        <p:nvSpPr>
          <p:cNvPr id="6" name="Pladsholder til indhold 5">
            <a:extLst>
              <a:ext uri="{FF2B5EF4-FFF2-40B4-BE49-F238E27FC236}">
                <a16:creationId xmlns:a16="http://schemas.microsoft.com/office/drawing/2014/main" id="{9A55F893-10F3-4229-ABF4-D23D5C53A5A2}"/>
              </a:ext>
            </a:extLst>
          </p:cNvPr>
          <p:cNvSpPr>
            <a:spLocks noGrp="1"/>
          </p:cNvSpPr>
          <p:nvPr>
            <p:ph idx="1"/>
          </p:nvPr>
        </p:nvSpPr>
        <p:spPr/>
        <p:txBody>
          <a:bodyPr/>
          <a:lstStyle/>
          <a:p>
            <a:endParaRPr lang="da-DK"/>
          </a:p>
        </p:txBody>
      </p:sp>
      <p:sp>
        <p:nvSpPr>
          <p:cNvPr id="12" name="Rektangel 11">
            <a:extLst>
              <a:ext uri="{FF2B5EF4-FFF2-40B4-BE49-F238E27FC236}">
                <a16:creationId xmlns:a16="http://schemas.microsoft.com/office/drawing/2014/main" id="{EE0E7663-73D6-4E50-B40C-6A28F5F25F6F}"/>
              </a:ext>
            </a:extLst>
          </p:cNvPr>
          <p:cNvSpPr/>
          <p:nvPr/>
        </p:nvSpPr>
        <p:spPr>
          <a:xfrm>
            <a:off x="5124200" y="1420484"/>
            <a:ext cx="3429000" cy="2962575"/>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100" dirty="0">
                <a:latin typeface="Barlow regular" panose="00000500000000000000" pitchFamily="2" charset="0"/>
              </a:rPr>
              <a:t>Gør jeres oplevelser om indbrudsforebyggelse til et fast punkt på jeres personalemøder.</a:t>
            </a:r>
          </a:p>
        </p:txBody>
      </p:sp>
      <p:sp>
        <p:nvSpPr>
          <p:cNvPr id="11" name="Rektangel 10">
            <a:extLst>
              <a:ext uri="{FF2B5EF4-FFF2-40B4-BE49-F238E27FC236}">
                <a16:creationId xmlns:a16="http://schemas.microsoft.com/office/drawing/2014/main" id="{D576CEF7-8DEC-4607-9CC1-EC9FBC33D288}"/>
              </a:ext>
            </a:extLst>
          </p:cNvPr>
          <p:cNvSpPr/>
          <p:nvPr/>
        </p:nvSpPr>
        <p:spPr>
          <a:xfrm>
            <a:off x="729916" y="1419225"/>
            <a:ext cx="3429000" cy="2962575"/>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100" dirty="0">
                <a:latin typeface="Barlow regular" panose="00000500000000000000" pitchFamily="2" charset="0"/>
              </a:rPr>
              <a:t>Tal med jeres borgere og </a:t>
            </a:r>
          </a:p>
          <a:p>
            <a:pPr algn="ctr"/>
            <a:r>
              <a:rPr lang="da-DK" sz="2100" dirty="0">
                <a:latin typeface="Barlow regular" panose="00000500000000000000" pitchFamily="2" charset="0"/>
              </a:rPr>
              <a:t>giv dem nogle enkle råd, </a:t>
            </a:r>
          </a:p>
          <a:p>
            <a:pPr algn="ctr"/>
            <a:r>
              <a:rPr lang="da-DK" sz="2100" dirty="0">
                <a:latin typeface="Barlow regular" panose="00000500000000000000" pitchFamily="2" charset="0"/>
              </a:rPr>
              <a:t>der kan få tyven </a:t>
            </a:r>
          </a:p>
          <a:p>
            <a:pPr algn="ctr"/>
            <a:r>
              <a:rPr lang="da-DK" sz="2100" dirty="0">
                <a:latin typeface="Barlow regular" panose="00000500000000000000" pitchFamily="2" charset="0"/>
              </a:rPr>
              <a:t>til at give op</a:t>
            </a:r>
            <a:r>
              <a:rPr lang="da-DK" sz="1800" dirty="0">
                <a:latin typeface="Barlow regular" panose="00000500000000000000" pitchFamily="2" charset="0"/>
              </a:rPr>
              <a:t>.</a:t>
            </a:r>
          </a:p>
        </p:txBody>
      </p:sp>
      <p:sp>
        <p:nvSpPr>
          <p:cNvPr id="9" name="Tekstfelt 8">
            <a:extLst>
              <a:ext uri="{FF2B5EF4-FFF2-40B4-BE49-F238E27FC236}">
                <a16:creationId xmlns:a16="http://schemas.microsoft.com/office/drawing/2014/main" id="{C6C74FCD-9829-4A7B-8F82-13E1363B4DE1}"/>
              </a:ext>
            </a:extLst>
          </p:cNvPr>
          <p:cNvSpPr txBox="1"/>
          <p:nvPr/>
        </p:nvSpPr>
        <p:spPr>
          <a:xfrm>
            <a:off x="715896" y="1336761"/>
            <a:ext cx="584857" cy="600164"/>
          </a:xfrm>
          <a:prstGeom prst="rect">
            <a:avLst/>
          </a:prstGeom>
          <a:noFill/>
        </p:spPr>
        <p:txBody>
          <a:bodyPr wrap="square" rtlCol="0">
            <a:spAutoFit/>
          </a:bodyPr>
          <a:lstStyle/>
          <a:p>
            <a:r>
              <a:rPr lang="da-DK" sz="3300" dirty="0">
                <a:solidFill>
                  <a:schemeClr val="bg2"/>
                </a:solidFill>
                <a:latin typeface="Barlow ExtraBold" panose="00000900000000000000" pitchFamily="2" charset="0"/>
              </a:rPr>
              <a:t>1.</a:t>
            </a:r>
          </a:p>
        </p:txBody>
      </p:sp>
      <p:sp>
        <p:nvSpPr>
          <p:cNvPr id="10" name="Tekstfelt 9">
            <a:extLst>
              <a:ext uri="{FF2B5EF4-FFF2-40B4-BE49-F238E27FC236}">
                <a16:creationId xmlns:a16="http://schemas.microsoft.com/office/drawing/2014/main" id="{35A1D838-AA7F-45B7-B6B4-AD1923D555E1}"/>
              </a:ext>
            </a:extLst>
          </p:cNvPr>
          <p:cNvSpPr txBox="1"/>
          <p:nvPr/>
        </p:nvSpPr>
        <p:spPr>
          <a:xfrm>
            <a:off x="5239152" y="1336761"/>
            <a:ext cx="584857" cy="600164"/>
          </a:xfrm>
          <a:prstGeom prst="rect">
            <a:avLst/>
          </a:prstGeom>
          <a:noFill/>
        </p:spPr>
        <p:txBody>
          <a:bodyPr wrap="square" rtlCol="0">
            <a:spAutoFit/>
          </a:bodyPr>
          <a:lstStyle/>
          <a:p>
            <a:r>
              <a:rPr lang="da-DK" sz="3300" dirty="0">
                <a:solidFill>
                  <a:schemeClr val="bg2"/>
                </a:solidFill>
                <a:latin typeface="Barlow ExtraBold" panose="00000900000000000000" pitchFamily="2" charset="0"/>
              </a:rPr>
              <a:t>2.</a:t>
            </a:r>
          </a:p>
        </p:txBody>
      </p:sp>
      <p:sp>
        <p:nvSpPr>
          <p:cNvPr id="13" name="Tekstfelt 12">
            <a:extLst>
              <a:ext uri="{FF2B5EF4-FFF2-40B4-BE49-F238E27FC236}">
                <a16:creationId xmlns:a16="http://schemas.microsoft.com/office/drawing/2014/main" id="{47B5B787-4EFF-4037-8C72-2CF2ABC387EA}"/>
              </a:ext>
            </a:extLst>
          </p:cNvPr>
          <p:cNvSpPr txBox="1"/>
          <p:nvPr/>
        </p:nvSpPr>
        <p:spPr>
          <a:xfrm>
            <a:off x="7976870" y="4677415"/>
            <a:ext cx="1167130" cy="261610"/>
          </a:xfrm>
          <a:prstGeom prst="rect">
            <a:avLst/>
          </a:prstGeom>
          <a:noFill/>
        </p:spPr>
        <p:txBody>
          <a:bodyPr wrap="square" rtlCol="0">
            <a:spAutoFit/>
          </a:bodyPr>
          <a:lstStyle/>
          <a:p>
            <a:r>
              <a:rPr lang="da-DK" sz="1100" dirty="0">
                <a:latin typeface="Barlow" panose="00000500000000000000" pitchFamily="2" charset="0"/>
              </a:rPr>
              <a:t>Side 8 af 12 </a:t>
            </a:r>
          </a:p>
        </p:txBody>
      </p:sp>
    </p:spTree>
    <p:extLst>
      <p:ext uri="{BB962C8B-B14F-4D97-AF65-F5344CB8AC3E}">
        <p14:creationId xmlns:p14="http://schemas.microsoft.com/office/powerpoint/2010/main" val="9870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0254A926-82B8-455C-B519-5FB43A72E11B}"/>
              </a:ext>
            </a:extLst>
          </p:cNvPr>
          <p:cNvSpPr/>
          <p:nvPr/>
        </p:nvSpPr>
        <p:spPr>
          <a:xfrm>
            <a:off x="724127" y="1424212"/>
            <a:ext cx="7704863" cy="2958588"/>
          </a:xfrm>
          <a:prstGeom prst="rect">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053" dirty="0"/>
          </a:p>
        </p:txBody>
      </p:sp>
      <p:sp>
        <p:nvSpPr>
          <p:cNvPr id="3" name="Rektangel 2">
            <a:extLst>
              <a:ext uri="{FF2B5EF4-FFF2-40B4-BE49-F238E27FC236}">
                <a16:creationId xmlns:a16="http://schemas.microsoft.com/office/drawing/2014/main" id="{6D14ED2E-D06E-436A-B1D0-E36B4A58D6A5}"/>
              </a:ext>
            </a:extLst>
          </p:cNvPr>
          <p:cNvSpPr/>
          <p:nvPr/>
        </p:nvSpPr>
        <p:spPr>
          <a:xfrm>
            <a:off x="1675129" y="2764703"/>
            <a:ext cx="6130416" cy="338554"/>
          </a:xfrm>
          <a:prstGeom prst="rect">
            <a:avLst/>
          </a:prstGeom>
        </p:spPr>
        <p:txBody>
          <a:bodyPr wrap="square">
            <a:spAutoFit/>
          </a:bodyPr>
          <a:lstStyle/>
          <a:p>
            <a:r>
              <a:rPr lang="da-DK" sz="1600" dirty="0">
                <a:solidFill>
                  <a:schemeClr val="bg1"/>
                </a:solidFill>
                <a:latin typeface="Barlow regular" panose="00000500000000000000" pitchFamily="2" charset="0"/>
              </a:rPr>
              <a:t>Være opmærksomme på små forandringer eller usædvanlige ting</a:t>
            </a:r>
          </a:p>
        </p:txBody>
      </p:sp>
      <p:sp>
        <p:nvSpPr>
          <p:cNvPr id="4" name="Rektangel 3">
            <a:extLst>
              <a:ext uri="{FF2B5EF4-FFF2-40B4-BE49-F238E27FC236}">
                <a16:creationId xmlns:a16="http://schemas.microsoft.com/office/drawing/2014/main" id="{8D82AD8B-4204-4D02-B7B2-2087BFD0A39B}"/>
              </a:ext>
            </a:extLst>
          </p:cNvPr>
          <p:cNvSpPr/>
          <p:nvPr/>
        </p:nvSpPr>
        <p:spPr>
          <a:xfrm>
            <a:off x="1675129" y="1742794"/>
            <a:ext cx="5809763" cy="338554"/>
          </a:xfrm>
          <a:prstGeom prst="rect">
            <a:avLst/>
          </a:prstGeom>
        </p:spPr>
        <p:txBody>
          <a:bodyPr wrap="square">
            <a:spAutoFit/>
          </a:bodyPr>
          <a:lstStyle/>
          <a:p>
            <a:r>
              <a:rPr lang="da-DK" sz="1600" dirty="0">
                <a:solidFill>
                  <a:schemeClr val="bg1"/>
                </a:solidFill>
                <a:latin typeface="Barlow regular" panose="00000500000000000000" pitchFamily="2" charset="0"/>
              </a:rPr>
              <a:t>Sig, gerne hej, til dem du møder på din vej</a:t>
            </a:r>
          </a:p>
        </p:txBody>
      </p:sp>
      <p:sp>
        <p:nvSpPr>
          <p:cNvPr id="35" name="Rektangel 34">
            <a:extLst>
              <a:ext uri="{FF2B5EF4-FFF2-40B4-BE49-F238E27FC236}">
                <a16:creationId xmlns:a16="http://schemas.microsoft.com/office/drawing/2014/main" id="{E40BBFBC-8510-46EB-971E-EBED4665804E}"/>
              </a:ext>
            </a:extLst>
          </p:cNvPr>
          <p:cNvSpPr/>
          <p:nvPr/>
        </p:nvSpPr>
        <p:spPr>
          <a:xfrm>
            <a:off x="1657474" y="3665044"/>
            <a:ext cx="6706984" cy="338554"/>
          </a:xfrm>
          <a:prstGeom prst="rect">
            <a:avLst/>
          </a:prstGeom>
        </p:spPr>
        <p:txBody>
          <a:bodyPr wrap="square">
            <a:spAutoFit/>
          </a:bodyPr>
          <a:lstStyle/>
          <a:p>
            <a:r>
              <a:rPr lang="da-DK" sz="1600" dirty="0">
                <a:solidFill>
                  <a:schemeClr val="bg1"/>
                </a:solidFill>
                <a:latin typeface="Barlow regular" panose="00000500000000000000" pitchFamily="2" charset="0"/>
              </a:rPr>
              <a:t>Ring 114 ved mistanke om indbrud</a:t>
            </a:r>
          </a:p>
        </p:txBody>
      </p:sp>
      <p:pic>
        <p:nvPicPr>
          <p:cNvPr id="43" name="Billede 42">
            <a:extLst>
              <a:ext uri="{FF2B5EF4-FFF2-40B4-BE49-F238E27FC236}">
                <a16:creationId xmlns:a16="http://schemas.microsoft.com/office/drawing/2014/main" id="{45DDDAEA-6CC7-4100-8AD7-FAE50D543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584" y="1590376"/>
            <a:ext cx="562899" cy="570287"/>
          </a:xfrm>
          <a:prstGeom prst="rect">
            <a:avLst/>
          </a:prstGeom>
        </p:spPr>
      </p:pic>
      <p:pic>
        <p:nvPicPr>
          <p:cNvPr id="45" name="Billede 44">
            <a:extLst>
              <a:ext uri="{FF2B5EF4-FFF2-40B4-BE49-F238E27FC236}">
                <a16:creationId xmlns:a16="http://schemas.microsoft.com/office/drawing/2014/main" id="{C6E80F95-FF93-4818-A72D-EEDFB87049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258" y="2566249"/>
            <a:ext cx="637551" cy="570287"/>
          </a:xfrm>
          <a:prstGeom prst="rect">
            <a:avLst/>
          </a:prstGeom>
        </p:spPr>
      </p:pic>
      <p:sp>
        <p:nvSpPr>
          <p:cNvPr id="2" name="Titel 1">
            <a:extLst>
              <a:ext uri="{FF2B5EF4-FFF2-40B4-BE49-F238E27FC236}">
                <a16:creationId xmlns:a16="http://schemas.microsoft.com/office/drawing/2014/main" id="{2B74A955-9D25-47DC-913A-688C29C510A5}"/>
              </a:ext>
            </a:extLst>
          </p:cNvPr>
          <p:cNvSpPr>
            <a:spLocks noGrp="1"/>
          </p:cNvSpPr>
          <p:nvPr>
            <p:ph type="title"/>
          </p:nvPr>
        </p:nvSpPr>
        <p:spPr/>
        <p:txBody>
          <a:bodyPr>
            <a:noAutofit/>
          </a:bodyPr>
          <a:lstStyle/>
          <a:p>
            <a:r>
              <a:rPr lang="da-DK" sz="3200" dirty="0">
                <a:solidFill>
                  <a:srgbClr val="E40046"/>
                </a:solidFill>
                <a:latin typeface="Barlow Black" panose="00000A00000000000000" pitchFamily="2" charset="0"/>
              </a:rPr>
              <a:t>Jeres rolle i indbrudsforebyggelsen</a:t>
            </a:r>
            <a:br>
              <a:rPr lang="da-DK" sz="3200" dirty="0">
                <a:solidFill>
                  <a:srgbClr val="E40046"/>
                </a:solidFill>
                <a:latin typeface="Barlow Black" panose="00000A00000000000000" pitchFamily="2" charset="0"/>
              </a:rPr>
            </a:br>
            <a:r>
              <a:rPr lang="da-DK" sz="2000" b="0" dirty="0">
                <a:latin typeface="Barlow Light" panose="00000400000000000000" pitchFamily="2" charset="0"/>
              </a:rPr>
              <a:t>Giv borgerne en hjælpende hånd i lokalområdet </a:t>
            </a:r>
            <a:endParaRPr lang="da-DK" sz="3200" b="0" dirty="0">
              <a:latin typeface="Barlow Light" panose="00000400000000000000" pitchFamily="2" charset="0"/>
            </a:endParaRPr>
          </a:p>
        </p:txBody>
      </p:sp>
      <p:sp>
        <p:nvSpPr>
          <p:cNvPr id="16" name="Tekstfelt 15">
            <a:extLst>
              <a:ext uri="{FF2B5EF4-FFF2-40B4-BE49-F238E27FC236}">
                <a16:creationId xmlns:a16="http://schemas.microsoft.com/office/drawing/2014/main" id="{FA4B096B-3F75-40F0-AB7B-0580FEA00697}"/>
              </a:ext>
            </a:extLst>
          </p:cNvPr>
          <p:cNvSpPr txBox="1"/>
          <p:nvPr/>
        </p:nvSpPr>
        <p:spPr>
          <a:xfrm>
            <a:off x="7983448" y="4769510"/>
            <a:ext cx="1167130" cy="261610"/>
          </a:xfrm>
          <a:prstGeom prst="rect">
            <a:avLst/>
          </a:prstGeom>
          <a:noFill/>
        </p:spPr>
        <p:txBody>
          <a:bodyPr wrap="square" rtlCol="0">
            <a:spAutoFit/>
          </a:bodyPr>
          <a:lstStyle/>
          <a:p>
            <a:r>
              <a:rPr lang="da-DK" sz="1100" dirty="0">
                <a:latin typeface="Barlow" panose="00000500000000000000" pitchFamily="2" charset="0"/>
              </a:rPr>
              <a:t>Side 9 af 12 </a:t>
            </a:r>
          </a:p>
        </p:txBody>
      </p:sp>
      <p:pic>
        <p:nvPicPr>
          <p:cNvPr id="5" name="Billede 4">
            <a:extLst>
              <a:ext uri="{FF2B5EF4-FFF2-40B4-BE49-F238E27FC236}">
                <a16:creationId xmlns:a16="http://schemas.microsoft.com/office/drawing/2014/main" id="{D9D8F655-3200-469D-946A-4E868B003EBB}"/>
              </a:ext>
            </a:extLst>
          </p:cNvPr>
          <p:cNvPicPr>
            <a:picLocks/>
          </p:cNvPicPr>
          <p:nvPr/>
        </p:nvPicPr>
        <p:blipFill>
          <a:blip r:embed="rId5"/>
          <a:stretch>
            <a:fillRect/>
          </a:stretch>
        </p:blipFill>
        <p:spPr>
          <a:xfrm>
            <a:off x="895792" y="3542123"/>
            <a:ext cx="542483" cy="542483"/>
          </a:xfrm>
          <a:prstGeom prst="rect">
            <a:avLst/>
          </a:prstGeom>
        </p:spPr>
      </p:pic>
    </p:spTree>
    <p:extLst>
      <p:ext uri="{BB962C8B-B14F-4D97-AF65-F5344CB8AC3E}">
        <p14:creationId xmlns:p14="http://schemas.microsoft.com/office/powerpoint/2010/main" val="3256481575"/>
      </p:ext>
    </p:extLst>
  </p:cSld>
  <p:clrMapOvr>
    <a:masterClrMapping/>
  </p:clrMapOvr>
</p:sld>
</file>

<file path=ppt/theme/theme1.xml><?xml version="1.0" encoding="utf-8"?>
<a:theme xmlns:a="http://schemas.openxmlformats.org/drawingml/2006/main" name="Office-tema">
  <a:themeElements>
    <a:clrScheme name="Bo Trygt">
      <a:dk1>
        <a:srgbClr val="000000"/>
      </a:dk1>
      <a:lt1>
        <a:srgbClr val="FFFFFF"/>
      </a:lt1>
      <a:dk2>
        <a:srgbClr val="75787B"/>
      </a:dk2>
      <a:lt2>
        <a:srgbClr val="FFFFFF"/>
      </a:lt2>
      <a:accent1>
        <a:srgbClr val="E30046"/>
      </a:accent1>
      <a:accent2>
        <a:srgbClr val="75787B"/>
      </a:accent2>
      <a:accent3>
        <a:srgbClr val="000000"/>
      </a:accent3>
      <a:accent4>
        <a:srgbClr val="FFFFFF"/>
      </a:accent4>
      <a:accent5>
        <a:srgbClr val="FFFFFF"/>
      </a:accent5>
      <a:accent6>
        <a:srgbClr val="FFFFFF"/>
      </a:accent6>
      <a:hlink>
        <a:srgbClr val="75787B"/>
      </a:hlink>
      <a:folHlink>
        <a:srgbClr val="75787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_2020" id="{A6441CC6-C04D-2749-B5A9-C0F4EE2CA5C3}" vid="{739EC60F-EB00-A443-B5C6-AA9841CFB5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0F1E30F-A249-4CDF-93AD-112FB44F098F}">
  <we:reference id="wa104381063" version="1.0.0.1" store="en-001"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A13FA16B2FE2C478740FE0EEA7A53A8" ma:contentTypeVersion="5" ma:contentTypeDescription="Opret et nyt dokument." ma:contentTypeScope="" ma:versionID="d42afe503d82c6e524a67833b6407d79">
  <xsd:schema xmlns:xsd="http://www.w3.org/2001/XMLSchema" xmlns:xs="http://www.w3.org/2001/XMLSchema" xmlns:p="http://schemas.microsoft.com/office/2006/metadata/properties" xmlns:ns3="ff79c3ae-6c43-4e17-a9cd-0642d9808825" xmlns:ns4="b4b6b466-3aec-4486-a00d-b7089e2d1621" targetNamespace="http://schemas.microsoft.com/office/2006/metadata/properties" ma:root="true" ma:fieldsID="2add51028ee5f62db705475927750800" ns3:_="" ns4:_="">
    <xsd:import namespace="ff79c3ae-6c43-4e17-a9cd-0642d9808825"/>
    <xsd:import namespace="b4b6b466-3aec-4486-a00d-b7089e2d162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79c3ae-6c43-4e17-a9cd-0642d98088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b6b466-3aec-4486-a00d-b7089e2d1621"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SharingHintHash" ma:index="12"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C76A4D-EA49-4433-9876-34C6F0771073}">
  <ds:schemaRefs>
    <ds:schemaRef ds:uri="http://purl.org/dc/elements/1.1/"/>
    <ds:schemaRef ds:uri="http://purl.org/dc/terms/"/>
    <ds:schemaRef ds:uri="http://schemas.microsoft.com/office/2006/metadata/properties"/>
    <ds:schemaRef ds:uri="http://schemas.microsoft.com/office/2006/documentManagement/types"/>
    <ds:schemaRef ds:uri="http://purl.org/dc/dcmitype/"/>
    <ds:schemaRef ds:uri="http://schemas.microsoft.com/office/infopath/2007/PartnerControls"/>
    <ds:schemaRef ds:uri="http://www.w3.org/XML/1998/namespace"/>
    <ds:schemaRef ds:uri="http://schemas.openxmlformats.org/package/2006/metadata/core-properties"/>
    <ds:schemaRef ds:uri="b4b6b466-3aec-4486-a00d-b7089e2d1621"/>
    <ds:schemaRef ds:uri="ff79c3ae-6c43-4e17-a9cd-0642d9808825"/>
  </ds:schemaRefs>
</ds:datastoreItem>
</file>

<file path=customXml/itemProps2.xml><?xml version="1.0" encoding="utf-8"?>
<ds:datastoreItem xmlns:ds="http://schemas.openxmlformats.org/officeDocument/2006/customXml" ds:itemID="{6AF81D39-04CF-409F-B820-01049485F0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79c3ae-6c43-4e17-a9cd-0642d9808825"/>
    <ds:schemaRef ds:uri="b4b6b466-3aec-4486-a00d-b7089e2d16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29E445-20F0-499E-8328-CF8289C58B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Bo_trygt_PPT_2020</Template>
  <TotalTime>1371</TotalTime>
  <Words>1474</Words>
  <Application>Microsoft Office PowerPoint</Application>
  <PresentationFormat>Skærmshow (16:9)</PresentationFormat>
  <Paragraphs>123</Paragraphs>
  <Slides>11</Slides>
  <Notes>8</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11</vt:i4>
      </vt:variant>
    </vt:vector>
  </HeadingPairs>
  <TitlesOfParts>
    <vt:vector size="20" baseType="lpstr">
      <vt:lpstr>Arial</vt:lpstr>
      <vt:lpstr>Barlow</vt:lpstr>
      <vt:lpstr>Barlow Black</vt:lpstr>
      <vt:lpstr>Barlow ExtraBold</vt:lpstr>
      <vt:lpstr>Barlow Light</vt:lpstr>
      <vt:lpstr>Barlow regular</vt:lpstr>
      <vt:lpstr>Calibri</vt:lpstr>
      <vt:lpstr>Segoe UI</vt:lpstr>
      <vt:lpstr>Office-tema</vt:lpstr>
      <vt:lpstr>PowerPoint-præsentation</vt:lpstr>
      <vt:lpstr>Hvornår er disse slides relevant at bruge? </vt:lpstr>
      <vt:lpstr>Om de fire partnere og indsatsen </vt:lpstr>
      <vt:lpstr>Hvor står vi nu hos os?</vt:lpstr>
      <vt:lpstr>Hvad er målet og visionen?   Indbrudsforebyggelse i (Indsæt navn) Kommune skal være et fælles samarbejde  og ansvar mellem kommune, politi og borgerne. Konkret vil (Indsæt navn) Kommune, (Indsæt navn) Politi og Bo trygt med denne tilgang arbejde hen imod: </vt:lpstr>
      <vt:lpstr>Indsatsoversigt forår og efterår 2021  </vt:lpstr>
      <vt:lpstr>Fakta om indbrud og indbrudstyve </vt:lpstr>
      <vt:lpstr>Hvad kan I gøre? To nemme måder til at hjælpe borgerne med indbrudsforebyggelse.  </vt:lpstr>
      <vt:lpstr>Jeres rolle i indbrudsforebyggelsen Giv borgerne en hjælpende hånd i lokalområdet </vt:lpstr>
      <vt:lpstr>Gode råd til borgerne  Vær med til at give dem videre</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Jeff Zimmert Foged</dc:creator>
  <cp:lastModifiedBy>Susanne Raunsgaard Bøcker</cp:lastModifiedBy>
  <cp:revision>62</cp:revision>
  <dcterms:created xsi:type="dcterms:W3CDTF">2021-01-11T13:28:49Z</dcterms:created>
  <dcterms:modified xsi:type="dcterms:W3CDTF">2023-08-02T09:41:09Z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0x0101007A13FA16B2FE2C478740FE0EEA7A53A8</vt:lpwstr>
  </property>
</Properties>
</file>